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5" r:id="rId5"/>
    <p:sldId id="261" r:id="rId6"/>
    <p:sldId id="266" r:id="rId7"/>
    <p:sldId id="262" r:id="rId8"/>
    <p:sldId id="263" r:id="rId9"/>
    <p:sldId id="264" r:id="rId10"/>
    <p:sldId id="260"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5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21/06/2019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21/06/2019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linelibrary.wiley.com/doi/full/10.1111/conl.12200" TargetMode="External"/><Relationship Id="rId2" Type="http://schemas.openxmlformats.org/officeDocument/2006/relationships/hyperlink" Target="https://academic.oup.com/jel/article/28/2/221/2404189"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afundacionesnaturaleza.org/wp-content/uploads/2018/05/18%C2%BA-Planes-de-Gestion_actualizado-web.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392"/>
            <a:ext cx="9144000" cy="3677038"/>
          </a:xfrm>
          <a:prstGeom prst="rect">
            <a:avLst/>
          </a:prstGeom>
        </p:spPr>
      </p:pic>
      <p:sp>
        <p:nvSpPr>
          <p:cNvPr id="7" name="6 CuadroTexto"/>
          <p:cNvSpPr txBox="1"/>
          <p:nvPr/>
        </p:nvSpPr>
        <p:spPr>
          <a:xfrm>
            <a:off x="1187624" y="4005064"/>
            <a:ext cx="6840760" cy="369332"/>
          </a:xfrm>
          <a:prstGeom prst="rect">
            <a:avLst/>
          </a:prstGeom>
          <a:noFill/>
        </p:spPr>
        <p:txBody>
          <a:bodyPr wrap="square" rtlCol="0">
            <a:spAutoFit/>
          </a:bodyPr>
          <a:lstStyle/>
          <a:p>
            <a:pPr algn="ctr"/>
            <a:r>
              <a:rPr lang="es-ES" b="1" dirty="0" smtClean="0"/>
              <a:t>INSTRUMENTOS DE GESTIÓN – ALBERTO NAVARRO GÓMEZ</a:t>
            </a:r>
            <a:endParaRPr lang="es-ES" b="1" dirty="0"/>
          </a:p>
        </p:txBody>
      </p:sp>
      <p:pic>
        <p:nvPicPr>
          <p:cNvPr id="5" name="Imagen 4"/>
          <p:cNvPicPr>
            <a:picLocks noChangeAspect="1"/>
          </p:cNvPicPr>
          <p:nvPr/>
        </p:nvPicPr>
        <p:blipFill rotWithShape="1">
          <a:blip r:embed="rId3"/>
          <a:srcRect t="90905" r="24508" b="-216"/>
          <a:stretch/>
        </p:blipFill>
        <p:spPr>
          <a:xfrm>
            <a:off x="-1116632" y="5437915"/>
            <a:ext cx="8136904" cy="1420085"/>
          </a:xfrm>
          <a:prstGeom prst="rect">
            <a:avLst/>
          </a:prstGeom>
        </p:spPr>
      </p:pic>
    </p:spTree>
    <p:extLst>
      <p:ext uri="{BB962C8B-B14F-4D97-AF65-F5344CB8AC3E}">
        <p14:creationId xmlns:p14="http://schemas.microsoft.com/office/powerpoint/2010/main" val="940190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8229600" cy="1143000"/>
          </a:xfrm>
        </p:spPr>
        <p:txBody>
          <a:bodyPr>
            <a:normAutofit/>
          </a:bodyPr>
          <a:lstStyle/>
          <a:p>
            <a:r>
              <a:rPr lang="es-ES" sz="4000" b="1" dirty="0" smtClean="0">
                <a:solidFill>
                  <a:srgbClr val="92D050"/>
                </a:solidFill>
                <a:latin typeface="Garamond" panose="02020404030301010803" pitchFamily="18" charset="0"/>
              </a:rPr>
              <a:t>Referencias bibliográficas</a:t>
            </a:r>
            <a:endParaRPr lang="es-ES" sz="4000" b="1" dirty="0">
              <a:solidFill>
                <a:srgbClr val="92D050"/>
              </a:solidFill>
              <a:latin typeface="Garamond" panose="02020404030301010803" pitchFamily="18" charset="0"/>
            </a:endParaRPr>
          </a:p>
        </p:txBody>
      </p:sp>
      <p:sp>
        <p:nvSpPr>
          <p:cNvPr id="3" name="2 Marcador de contenido"/>
          <p:cNvSpPr>
            <a:spLocks noGrp="1"/>
          </p:cNvSpPr>
          <p:nvPr>
            <p:ph idx="1"/>
          </p:nvPr>
        </p:nvSpPr>
        <p:spPr>
          <a:xfrm>
            <a:off x="457200" y="980728"/>
            <a:ext cx="8229600" cy="5472608"/>
          </a:xfrm>
        </p:spPr>
        <p:txBody>
          <a:bodyPr>
            <a:normAutofit fontScale="25000" lnSpcReduction="20000"/>
          </a:bodyPr>
          <a:lstStyle/>
          <a:p>
            <a:pPr>
              <a:lnSpc>
                <a:spcPct val="120000"/>
              </a:lnSpc>
            </a:pPr>
            <a:r>
              <a:rPr lang="es-ES" sz="8800" dirty="0">
                <a:latin typeface="Garamond" panose="02020404030301010803" pitchFamily="18" charset="0"/>
              </a:rPr>
              <a:t>Alexander, M. (2013) </a:t>
            </a:r>
            <a:r>
              <a:rPr lang="en-US" sz="8800" i="1" dirty="0">
                <a:latin typeface="Garamond" panose="02020404030301010803" pitchFamily="18" charset="0"/>
              </a:rPr>
              <a:t>Management Planning for Nature Conservation – A Theoretical Basis &amp; Practical Guide</a:t>
            </a:r>
            <a:r>
              <a:rPr lang="en-US" sz="8800" dirty="0">
                <a:latin typeface="Garamond" panose="02020404030301010803" pitchFamily="18" charset="0"/>
              </a:rPr>
              <a:t>. 2th ed. Springer Netherlands, pp. XXV, 508.</a:t>
            </a:r>
            <a:endParaRPr lang="es-ES" sz="8800" dirty="0">
              <a:latin typeface="Garamond" panose="02020404030301010803" pitchFamily="18" charset="0"/>
            </a:endParaRPr>
          </a:p>
          <a:p>
            <a:pPr>
              <a:lnSpc>
                <a:spcPct val="120000"/>
              </a:lnSpc>
            </a:pPr>
            <a:r>
              <a:rPr lang="es-ES" sz="8800" dirty="0" smtClean="0">
                <a:latin typeface="Garamond" panose="02020404030301010803" pitchFamily="18" charset="0"/>
              </a:rPr>
              <a:t>Epstein, Y. (2016) </a:t>
            </a:r>
            <a:r>
              <a:rPr lang="es-ES" sz="8800" i="1" dirty="0" smtClean="0">
                <a:latin typeface="Garamond" panose="02020404030301010803" pitchFamily="18" charset="0"/>
              </a:rPr>
              <a:t>Favorable </a:t>
            </a:r>
            <a:r>
              <a:rPr lang="es-ES" sz="8800" i="1" dirty="0" err="1" smtClean="0">
                <a:latin typeface="Garamond" panose="02020404030301010803" pitchFamily="18" charset="0"/>
              </a:rPr>
              <a:t>Conservation</a:t>
            </a:r>
            <a:r>
              <a:rPr lang="es-ES" sz="8800" i="1" dirty="0" smtClean="0">
                <a:latin typeface="Garamond" panose="02020404030301010803" pitchFamily="18" charset="0"/>
              </a:rPr>
              <a:t> Status </a:t>
            </a:r>
            <a:r>
              <a:rPr lang="es-ES" sz="8800" i="1" dirty="0" err="1" smtClean="0">
                <a:latin typeface="Garamond" panose="02020404030301010803" pitchFamily="18" charset="0"/>
              </a:rPr>
              <a:t>for</a:t>
            </a:r>
            <a:r>
              <a:rPr lang="es-ES" sz="8800" i="1" dirty="0" smtClean="0">
                <a:latin typeface="Garamond" panose="02020404030301010803" pitchFamily="18" charset="0"/>
              </a:rPr>
              <a:t> </a:t>
            </a:r>
            <a:r>
              <a:rPr lang="es-ES" sz="8800" i="1" dirty="0" err="1" smtClean="0">
                <a:latin typeface="Garamond" panose="02020404030301010803" pitchFamily="18" charset="0"/>
              </a:rPr>
              <a:t>Species</a:t>
            </a:r>
            <a:r>
              <a:rPr lang="es-ES" sz="8800" i="1" dirty="0" smtClean="0">
                <a:latin typeface="Garamond" panose="02020404030301010803" pitchFamily="18" charset="0"/>
              </a:rPr>
              <a:t>: </a:t>
            </a:r>
            <a:r>
              <a:rPr lang="es-ES" sz="8800" i="1" dirty="0" err="1" smtClean="0">
                <a:latin typeface="Garamond" panose="02020404030301010803" pitchFamily="18" charset="0"/>
              </a:rPr>
              <a:t>Examining</a:t>
            </a:r>
            <a:r>
              <a:rPr lang="es-ES" sz="8800" i="1" dirty="0" smtClean="0">
                <a:latin typeface="Garamond" panose="02020404030301010803" pitchFamily="18" charset="0"/>
              </a:rPr>
              <a:t> </a:t>
            </a:r>
            <a:r>
              <a:rPr lang="es-ES" sz="8800" i="1" dirty="0" err="1" smtClean="0">
                <a:latin typeface="Garamond" panose="02020404030301010803" pitchFamily="18" charset="0"/>
              </a:rPr>
              <a:t>the</a:t>
            </a:r>
            <a:r>
              <a:rPr lang="es-ES" sz="8800" i="1" dirty="0" smtClean="0">
                <a:latin typeface="Garamond" panose="02020404030301010803" pitchFamily="18" charset="0"/>
              </a:rPr>
              <a:t> </a:t>
            </a:r>
            <a:r>
              <a:rPr lang="es-ES" sz="8800" i="1" dirty="0" err="1" smtClean="0">
                <a:latin typeface="Garamond" panose="02020404030301010803" pitchFamily="18" charset="0"/>
              </a:rPr>
              <a:t>Habitats</a:t>
            </a:r>
            <a:r>
              <a:rPr lang="es-ES" sz="8800" i="1" dirty="0" smtClean="0">
                <a:latin typeface="Garamond" panose="02020404030301010803" pitchFamily="18" charset="0"/>
              </a:rPr>
              <a:t> </a:t>
            </a:r>
            <a:r>
              <a:rPr lang="es-ES" sz="8800" i="1" dirty="0" err="1" smtClean="0">
                <a:latin typeface="Garamond" panose="02020404030301010803" pitchFamily="18" charset="0"/>
              </a:rPr>
              <a:t>Directive’s</a:t>
            </a:r>
            <a:r>
              <a:rPr lang="es-ES" sz="8800" i="1" dirty="0" smtClean="0">
                <a:latin typeface="Garamond" panose="02020404030301010803" pitchFamily="18" charset="0"/>
              </a:rPr>
              <a:t> Key Concept </a:t>
            </a:r>
            <a:r>
              <a:rPr lang="es-ES" sz="8800" i="1" dirty="0" err="1" smtClean="0">
                <a:latin typeface="Garamond" panose="02020404030301010803" pitchFamily="18" charset="0"/>
              </a:rPr>
              <a:t>through</a:t>
            </a:r>
            <a:r>
              <a:rPr lang="es-ES" sz="8800" i="1" dirty="0" smtClean="0">
                <a:latin typeface="Garamond" panose="02020404030301010803" pitchFamily="18" charset="0"/>
              </a:rPr>
              <a:t> a Case </a:t>
            </a:r>
            <a:r>
              <a:rPr lang="es-ES" sz="8800" i="1" dirty="0" err="1" smtClean="0">
                <a:latin typeface="Garamond" panose="02020404030301010803" pitchFamily="18" charset="0"/>
              </a:rPr>
              <a:t>Study</a:t>
            </a:r>
            <a:r>
              <a:rPr lang="es-ES" sz="8800" i="1" dirty="0" smtClean="0">
                <a:latin typeface="Garamond" panose="02020404030301010803" pitchFamily="18" charset="0"/>
              </a:rPr>
              <a:t> of </a:t>
            </a:r>
            <a:r>
              <a:rPr lang="es-ES" sz="8800" i="1" dirty="0" err="1" smtClean="0">
                <a:latin typeface="Garamond" panose="02020404030301010803" pitchFamily="18" charset="0"/>
              </a:rPr>
              <a:t>the</a:t>
            </a:r>
            <a:r>
              <a:rPr lang="es-ES" sz="8800" i="1" dirty="0" smtClean="0">
                <a:latin typeface="Garamond" panose="02020404030301010803" pitchFamily="18" charset="0"/>
              </a:rPr>
              <a:t> </a:t>
            </a:r>
            <a:r>
              <a:rPr lang="es-ES" sz="8800" i="1" dirty="0" err="1" smtClean="0">
                <a:latin typeface="Garamond" panose="02020404030301010803" pitchFamily="18" charset="0"/>
              </a:rPr>
              <a:t>Swedish</a:t>
            </a:r>
            <a:r>
              <a:rPr lang="es-ES" sz="8800" i="1" dirty="0" smtClean="0">
                <a:latin typeface="Garamond" panose="02020404030301010803" pitchFamily="18" charset="0"/>
              </a:rPr>
              <a:t> Wolf</a:t>
            </a:r>
            <a:r>
              <a:rPr lang="es-ES" sz="8800" dirty="0" smtClean="0">
                <a:latin typeface="Garamond" panose="02020404030301010803" pitchFamily="18" charset="0"/>
              </a:rPr>
              <a:t>. </a:t>
            </a:r>
            <a:r>
              <a:rPr lang="es-ES" sz="8800" dirty="0" err="1" smtClean="0">
                <a:latin typeface="Garamond" panose="02020404030301010803" pitchFamily="18" charset="0"/>
              </a:rPr>
              <a:t>Journal</a:t>
            </a:r>
            <a:r>
              <a:rPr lang="es-ES" sz="8800" dirty="0" smtClean="0">
                <a:latin typeface="Garamond" panose="02020404030301010803" pitchFamily="18" charset="0"/>
              </a:rPr>
              <a:t> of </a:t>
            </a:r>
            <a:r>
              <a:rPr lang="es-ES" sz="8800" dirty="0" err="1" smtClean="0">
                <a:latin typeface="Garamond" panose="02020404030301010803" pitchFamily="18" charset="0"/>
              </a:rPr>
              <a:t>Environmental</a:t>
            </a:r>
            <a:r>
              <a:rPr lang="es-ES" sz="8800" dirty="0" smtClean="0">
                <a:latin typeface="Garamond" panose="02020404030301010803" pitchFamily="18" charset="0"/>
              </a:rPr>
              <a:t> </a:t>
            </a:r>
            <a:r>
              <a:rPr lang="es-ES" sz="8800" dirty="0" err="1" smtClean="0">
                <a:latin typeface="Garamond" panose="02020404030301010803" pitchFamily="18" charset="0"/>
              </a:rPr>
              <a:t>Law</a:t>
            </a:r>
            <a:r>
              <a:rPr lang="es-ES" sz="8800" dirty="0" smtClean="0">
                <a:latin typeface="Garamond" panose="02020404030301010803" pitchFamily="18" charset="0"/>
              </a:rPr>
              <a:t>, 28:221-244. [</a:t>
            </a:r>
            <a:r>
              <a:rPr lang="es-ES" sz="8800" dirty="0" smtClean="0">
                <a:latin typeface="Garamond" panose="02020404030301010803" pitchFamily="18" charset="0"/>
                <a:hlinkClick r:id="rId2"/>
              </a:rPr>
              <a:t>online</a:t>
            </a:r>
            <a:r>
              <a:rPr lang="es-ES" sz="8800" dirty="0" smtClean="0">
                <a:latin typeface="Garamond" panose="02020404030301010803" pitchFamily="18" charset="0"/>
              </a:rPr>
              <a:t>]</a:t>
            </a:r>
          </a:p>
          <a:p>
            <a:pPr>
              <a:lnSpc>
                <a:spcPct val="120000"/>
              </a:lnSpc>
            </a:pPr>
            <a:r>
              <a:rPr lang="es-ES" sz="8800" dirty="0" smtClean="0">
                <a:latin typeface="Garamond" panose="02020404030301010803" pitchFamily="18" charset="0"/>
              </a:rPr>
              <a:t>Epstein, et al. (2016) </a:t>
            </a:r>
            <a:r>
              <a:rPr lang="es-ES" sz="8800" i="1" dirty="0" smtClean="0">
                <a:latin typeface="Garamond" panose="02020404030301010803" pitchFamily="18" charset="0"/>
              </a:rPr>
              <a:t>A Legal-</a:t>
            </a:r>
            <a:r>
              <a:rPr lang="es-ES" sz="8800" i="1" dirty="0" err="1" smtClean="0">
                <a:latin typeface="Garamond" panose="02020404030301010803" pitchFamily="18" charset="0"/>
              </a:rPr>
              <a:t>Ecological</a:t>
            </a:r>
            <a:r>
              <a:rPr lang="es-ES" sz="8800" i="1" dirty="0" smtClean="0">
                <a:latin typeface="Garamond" panose="02020404030301010803" pitchFamily="18" charset="0"/>
              </a:rPr>
              <a:t> </a:t>
            </a:r>
            <a:r>
              <a:rPr lang="es-ES" sz="8800" i="1" dirty="0" err="1" smtClean="0">
                <a:latin typeface="Garamond" panose="02020404030301010803" pitchFamily="18" charset="0"/>
              </a:rPr>
              <a:t>Understanding</a:t>
            </a:r>
            <a:r>
              <a:rPr lang="es-ES" sz="8800" i="1" dirty="0" smtClean="0">
                <a:latin typeface="Garamond" panose="02020404030301010803" pitchFamily="18" charset="0"/>
              </a:rPr>
              <a:t> of Favorable </a:t>
            </a:r>
            <a:r>
              <a:rPr lang="es-ES" sz="8800" i="1" dirty="0" err="1" smtClean="0">
                <a:latin typeface="Garamond" panose="02020404030301010803" pitchFamily="18" charset="0"/>
              </a:rPr>
              <a:t>Conservation</a:t>
            </a:r>
            <a:r>
              <a:rPr lang="es-ES" sz="8800" i="1" dirty="0" smtClean="0">
                <a:latin typeface="Garamond" panose="02020404030301010803" pitchFamily="18" charset="0"/>
              </a:rPr>
              <a:t> Status </a:t>
            </a:r>
            <a:r>
              <a:rPr lang="es-ES" sz="8800" i="1" dirty="0" err="1" smtClean="0">
                <a:latin typeface="Garamond" panose="02020404030301010803" pitchFamily="18" charset="0"/>
              </a:rPr>
              <a:t>for</a:t>
            </a:r>
            <a:r>
              <a:rPr lang="es-ES" sz="8800" i="1" dirty="0" smtClean="0">
                <a:latin typeface="Garamond" panose="02020404030301010803" pitchFamily="18" charset="0"/>
              </a:rPr>
              <a:t> </a:t>
            </a:r>
            <a:r>
              <a:rPr lang="es-ES" sz="8800" i="1" dirty="0" err="1" smtClean="0">
                <a:latin typeface="Garamond" panose="02020404030301010803" pitchFamily="18" charset="0"/>
              </a:rPr>
              <a:t>Species</a:t>
            </a:r>
            <a:r>
              <a:rPr lang="es-ES" sz="8800" i="1" dirty="0" smtClean="0">
                <a:latin typeface="Garamond" panose="02020404030301010803" pitchFamily="18" charset="0"/>
              </a:rPr>
              <a:t> in </a:t>
            </a:r>
            <a:r>
              <a:rPr lang="es-ES" sz="8800" i="1" dirty="0" err="1" smtClean="0">
                <a:latin typeface="Garamond" panose="02020404030301010803" pitchFamily="18" charset="0"/>
              </a:rPr>
              <a:t>Europe</a:t>
            </a:r>
            <a:r>
              <a:rPr lang="es-ES" sz="8800" dirty="0" smtClean="0">
                <a:latin typeface="Garamond" panose="02020404030301010803" pitchFamily="18" charset="0"/>
              </a:rPr>
              <a:t>. </a:t>
            </a:r>
            <a:r>
              <a:rPr lang="es-ES" sz="8800" dirty="0" err="1" smtClean="0">
                <a:latin typeface="Garamond" panose="02020404030301010803" pitchFamily="18" charset="0"/>
              </a:rPr>
              <a:t>Conservation</a:t>
            </a:r>
            <a:r>
              <a:rPr lang="es-ES" sz="8800" dirty="0" smtClean="0">
                <a:latin typeface="Garamond" panose="02020404030301010803" pitchFamily="18" charset="0"/>
              </a:rPr>
              <a:t> </a:t>
            </a:r>
            <a:r>
              <a:rPr lang="es-ES" sz="8800" dirty="0" err="1" smtClean="0">
                <a:latin typeface="Garamond" panose="02020404030301010803" pitchFamily="18" charset="0"/>
              </a:rPr>
              <a:t>Letters</a:t>
            </a:r>
            <a:r>
              <a:rPr lang="es-ES" sz="8800" dirty="0" smtClean="0">
                <a:latin typeface="Garamond" panose="02020404030301010803" pitchFamily="18" charset="0"/>
              </a:rPr>
              <a:t>, 9:81-88. </a:t>
            </a:r>
            <a:r>
              <a:rPr lang="es-ES" sz="8800" dirty="0">
                <a:latin typeface="Garamond" panose="02020404030301010803" pitchFamily="18" charset="0"/>
              </a:rPr>
              <a:t>[</a:t>
            </a:r>
            <a:r>
              <a:rPr lang="es-ES" sz="8800" dirty="0">
                <a:latin typeface="Garamond" panose="02020404030301010803" pitchFamily="18" charset="0"/>
                <a:hlinkClick r:id="rId3"/>
              </a:rPr>
              <a:t>online</a:t>
            </a:r>
            <a:r>
              <a:rPr lang="es-ES" sz="8800" dirty="0" smtClean="0">
                <a:latin typeface="Garamond" panose="02020404030301010803" pitchFamily="18" charset="0"/>
              </a:rPr>
              <a:t>]</a:t>
            </a:r>
          </a:p>
          <a:p>
            <a:pPr>
              <a:lnSpc>
                <a:spcPct val="120000"/>
              </a:lnSpc>
            </a:pPr>
            <a:r>
              <a:rPr lang="es-ES" sz="8800" dirty="0" smtClean="0">
                <a:latin typeface="Garamond" panose="02020404030301010803" pitchFamily="18" charset="0"/>
              </a:rPr>
              <a:t>Navarro, A. (2018) </a:t>
            </a:r>
            <a:r>
              <a:rPr lang="es-ES" sz="8800" i="1" dirty="0" smtClean="0">
                <a:latin typeface="Garamond" panose="02020404030301010803" pitchFamily="18" charset="0"/>
              </a:rPr>
              <a:t>Planes de gestión y medidas basadas en la evidencia para organizaciones de conservación</a:t>
            </a:r>
            <a:r>
              <a:rPr lang="es-ES" sz="8800" dirty="0" smtClean="0">
                <a:latin typeface="Garamond" panose="02020404030301010803" pitchFamily="18" charset="0"/>
              </a:rPr>
              <a:t>. Asociación de Fundaciones para la Conservación de la Naturaleza y Fundación Biodiversidad – Ministerio de Agricultura y Pesca, Alimentación y Medio Ambiente. Burgos, 28 pág. </a:t>
            </a:r>
            <a:r>
              <a:rPr lang="es-ES" sz="8800" dirty="0">
                <a:latin typeface="Garamond" panose="02020404030301010803" pitchFamily="18" charset="0"/>
              </a:rPr>
              <a:t>[</a:t>
            </a:r>
            <a:r>
              <a:rPr lang="es-ES" sz="8800" dirty="0">
                <a:latin typeface="Garamond" panose="02020404030301010803" pitchFamily="18" charset="0"/>
                <a:hlinkClick r:id="rId4"/>
              </a:rPr>
              <a:t>online</a:t>
            </a:r>
            <a:r>
              <a:rPr lang="es-ES" sz="8800" dirty="0">
                <a:latin typeface="Garamond" panose="02020404030301010803" pitchFamily="18" charset="0"/>
              </a:rPr>
              <a:t>]</a:t>
            </a:r>
            <a:r>
              <a:rPr lang="es-ES" sz="8800" dirty="0" smtClean="0">
                <a:latin typeface="Garamond" panose="02020404030301010803" pitchFamily="18" charset="0"/>
              </a:rPr>
              <a:t> </a:t>
            </a:r>
          </a:p>
          <a:p>
            <a:pPr marL="0" indent="0">
              <a:buNone/>
            </a:pPr>
            <a:endParaRPr lang="es-ES" dirty="0">
              <a:latin typeface="Garamond" panose="02020404030301010803" pitchFamily="18" charset="0"/>
            </a:endParaRPr>
          </a:p>
        </p:txBody>
      </p:sp>
      <p:pic>
        <p:nvPicPr>
          <p:cNvPr id="1026" name="Picture 2" descr="C:\ALMACEN\FRECT\Estatutos y Logos\Logo FRECT_DEFINITIV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79" y="5949280"/>
            <a:ext cx="1661195" cy="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22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92D050"/>
                </a:solidFill>
                <a:latin typeface="Garamond" panose="02020404030301010803" pitchFamily="18" charset="0"/>
              </a:rPr>
              <a:t>Qué es un objetivo de conservación</a:t>
            </a:r>
            <a:endParaRPr lang="es-ES" b="1" dirty="0">
              <a:solidFill>
                <a:srgbClr val="92D050"/>
              </a:solidFill>
              <a:latin typeface="Garamond" panose="02020404030301010803" pitchFamily="18" charset="0"/>
            </a:endParaRPr>
          </a:p>
        </p:txBody>
      </p:sp>
      <p:sp>
        <p:nvSpPr>
          <p:cNvPr id="3" name="2 Marcador de contenido"/>
          <p:cNvSpPr>
            <a:spLocks noGrp="1"/>
          </p:cNvSpPr>
          <p:nvPr>
            <p:ph idx="1"/>
          </p:nvPr>
        </p:nvSpPr>
        <p:spPr/>
        <p:txBody>
          <a:bodyPr/>
          <a:lstStyle/>
          <a:p>
            <a:pPr marL="0" indent="0">
              <a:buNone/>
            </a:pPr>
            <a:r>
              <a:rPr lang="es-ES" dirty="0" smtClean="0">
                <a:latin typeface="Garamond" panose="02020404030301010803" pitchFamily="18" charset="0"/>
              </a:rPr>
              <a:t>“</a:t>
            </a:r>
            <a:r>
              <a:rPr lang="es-ES" dirty="0">
                <a:latin typeface="Garamond" panose="02020404030301010803" pitchFamily="18" charset="0"/>
              </a:rPr>
              <a:t>Un objetivo es, o debería ser, </a:t>
            </a:r>
            <a:r>
              <a:rPr lang="es-ES" b="1" dirty="0">
                <a:solidFill>
                  <a:srgbClr val="00B050"/>
                </a:solidFill>
                <a:latin typeface="Garamond" panose="02020404030301010803" pitchFamily="18" charset="0"/>
              </a:rPr>
              <a:t>la descripción de algo que se quiere alcanzar</a:t>
            </a:r>
            <a:r>
              <a:rPr lang="es-ES" dirty="0">
                <a:latin typeface="Garamond" panose="02020404030301010803" pitchFamily="18" charset="0"/>
              </a:rPr>
              <a:t>. Serían los resultados de la gestión. </a:t>
            </a:r>
            <a:endParaRPr lang="es-ES" dirty="0" smtClean="0">
              <a:latin typeface="Garamond" panose="02020404030301010803" pitchFamily="18" charset="0"/>
            </a:endParaRPr>
          </a:p>
          <a:p>
            <a:pPr marL="0" indent="0">
              <a:buNone/>
            </a:pPr>
            <a:r>
              <a:rPr lang="es-ES" dirty="0" smtClean="0">
                <a:latin typeface="Garamond" panose="02020404030301010803" pitchFamily="18" charset="0"/>
              </a:rPr>
              <a:t>Los </a:t>
            </a:r>
            <a:r>
              <a:rPr lang="es-ES" dirty="0">
                <a:latin typeface="Garamond" panose="02020404030301010803" pitchFamily="18" charset="0"/>
              </a:rPr>
              <a:t>objetivos de conservación referidos a elementos naturales serían </a:t>
            </a:r>
            <a:r>
              <a:rPr lang="es-ES" b="1" dirty="0">
                <a:solidFill>
                  <a:srgbClr val="00B050"/>
                </a:solidFill>
                <a:latin typeface="Garamond" panose="02020404030301010803" pitchFamily="18" charset="0"/>
              </a:rPr>
              <a:t>hábitats, especies, poblaciones o comunidades</a:t>
            </a:r>
            <a:r>
              <a:rPr lang="es-ES" dirty="0">
                <a:latin typeface="Garamond" panose="02020404030301010803" pitchFamily="18" charset="0"/>
              </a:rPr>
              <a:t> </a:t>
            </a:r>
            <a:r>
              <a:rPr lang="es-ES" u="sng" dirty="0">
                <a:latin typeface="Garamond" panose="02020404030301010803" pitchFamily="18" charset="0"/>
              </a:rPr>
              <a:t>en estado de conservación favorable</a:t>
            </a:r>
            <a:r>
              <a:rPr lang="es-ES" dirty="0">
                <a:latin typeface="Garamond" panose="02020404030301010803" pitchFamily="18" charset="0"/>
              </a:rPr>
              <a:t>.”</a:t>
            </a:r>
          </a:p>
        </p:txBody>
      </p:sp>
      <p:pic>
        <p:nvPicPr>
          <p:cNvPr id="4" name="Picture 2" descr="C:\ALMACEN\FRECT\Estatutos y Logos\Logo FRECT_DEFINI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069700"/>
            <a:ext cx="1661195" cy="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721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Autofit/>
          </a:bodyPr>
          <a:lstStyle/>
          <a:p>
            <a:r>
              <a:rPr lang="es-ES" sz="3600" b="1" dirty="0" smtClean="0">
                <a:solidFill>
                  <a:srgbClr val="92D050"/>
                </a:solidFill>
                <a:latin typeface="Garamond" panose="02020404030301010803" pitchFamily="18" charset="0"/>
              </a:rPr>
              <a:t>Qué se entiende por estado de conservación favorable</a:t>
            </a:r>
            <a:endParaRPr lang="es-ES" sz="3600" b="1" dirty="0">
              <a:solidFill>
                <a:srgbClr val="92D050"/>
              </a:solidFill>
              <a:latin typeface="Garamond" panose="02020404030301010803" pitchFamily="18" charset="0"/>
            </a:endParaRPr>
          </a:p>
        </p:txBody>
      </p:sp>
      <p:sp>
        <p:nvSpPr>
          <p:cNvPr id="3" name="2 Marcador de contenido"/>
          <p:cNvSpPr>
            <a:spLocks noGrp="1"/>
          </p:cNvSpPr>
          <p:nvPr>
            <p:ph idx="1"/>
          </p:nvPr>
        </p:nvSpPr>
        <p:spPr>
          <a:xfrm>
            <a:off x="457200" y="1340768"/>
            <a:ext cx="8229600" cy="5256584"/>
          </a:xfrm>
        </p:spPr>
        <p:txBody>
          <a:bodyPr>
            <a:normAutofit fontScale="55000" lnSpcReduction="20000"/>
          </a:bodyPr>
          <a:lstStyle/>
          <a:p>
            <a:pPr marL="0" indent="0">
              <a:buNone/>
            </a:pPr>
            <a:r>
              <a:rPr lang="es-ES" sz="3600" dirty="0" smtClean="0">
                <a:latin typeface="Garamond" panose="02020404030301010803" pitchFamily="18" charset="0"/>
              </a:rPr>
              <a:t>Art. </a:t>
            </a:r>
            <a:r>
              <a:rPr lang="es-ES" sz="3600" dirty="0">
                <a:latin typeface="Garamond" panose="02020404030301010803" pitchFamily="18" charset="0"/>
              </a:rPr>
              <a:t>1 (i) </a:t>
            </a:r>
            <a:r>
              <a:rPr lang="es-ES" sz="3600" dirty="0" smtClean="0">
                <a:latin typeface="Garamond" panose="02020404030301010803" pitchFamily="18" charset="0"/>
              </a:rPr>
              <a:t>Directiva Hábitats </a:t>
            </a:r>
            <a:r>
              <a:rPr lang="es-ES" sz="3600" dirty="0">
                <a:latin typeface="Garamond" panose="02020404030301010803" pitchFamily="18" charset="0"/>
              </a:rPr>
              <a:t>define el </a:t>
            </a:r>
            <a:r>
              <a:rPr lang="es-ES" sz="3600" b="1" dirty="0">
                <a:latin typeface="Garamond" panose="02020404030301010803" pitchFamily="18" charset="0"/>
              </a:rPr>
              <a:t>estado de conservación de una especie</a:t>
            </a:r>
            <a:r>
              <a:rPr lang="es-ES" sz="3600" dirty="0">
                <a:latin typeface="Garamond" panose="02020404030301010803" pitchFamily="18" charset="0"/>
              </a:rPr>
              <a:t> </a:t>
            </a:r>
            <a:r>
              <a:rPr lang="es-ES" sz="3600" dirty="0" smtClean="0">
                <a:latin typeface="Garamond" panose="02020404030301010803" pitchFamily="18" charset="0"/>
              </a:rPr>
              <a:t>como: </a:t>
            </a:r>
          </a:p>
          <a:p>
            <a:pPr marL="0" indent="0">
              <a:buNone/>
            </a:pPr>
            <a:endParaRPr lang="es-ES" sz="3600" dirty="0" smtClean="0">
              <a:latin typeface="Garamond" panose="02020404030301010803" pitchFamily="18" charset="0"/>
            </a:endParaRPr>
          </a:p>
          <a:p>
            <a:pPr marL="0" indent="0">
              <a:buNone/>
            </a:pPr>
            <a:r>
              <a:rPr lang="es-ES" sz="3600" dirty="0" smtClean="0">
                <a:latin typeface="Garamond" panose="02020404030301010803" pitchFamily="18" charset="0"/>
              </a:rPr>
              <a:t>“</a:t>
            </a:r>
            <a:r>
              <a:rPr lang="es-ES" sz="3600" i="1" dirty="0">
                <a:latin typeface="Garamond" panose="02020404030301010803" pitchFamily="18" charset="0"/>
              </a:rPr>
              <a:t>el conjunto de influencias que actúen sobre la especie y puedan afectar a largo plazo a la distribución e importancia de sus poblaciones en el territorio</a:t>
            </a:r>
            <a:r>
              <a:rPr lang="es-ES" sz="3600" dirty="0">
                <a:latin typeface="Garamond" panose="02020404030301010803" pitchFamily="18" charset="0"/>
              </a:rPr>
              <a:t> [europeo de los Estados miembros]”. </a:t>
            </a:r>
            <a:endParaRPr lang="es-ES" sz="3600" dirty="0" smtClean="0">
              <a:latin typeface="Garamond" panose="02020404030301010803" pitchFamily="18" charset="0"/>
            </a:endParaRPr>
          </a:p>
          <a:p>
            <a:pPr marL="0" indent="0">
              <a:buNone/>
            </a:pPr>
            <a:endParaRPr lang="es-ES" sz="3600" dirty="0">
              <a:latin typeface="Garamond" panose="02020404030301010803" pitchFamily="18" charset="0"/>
            </a:endParaRPr>
          </a:p>
          <a:p>
            <a:pPr marL="0" indent="0">
              <a:buNone/>
            </a:pPr>
            <a:r>
              <a:rPr lang="es-ES" sz="3600" dirty="0" smtClean="0">
                <a:latin typeface="Garamond" panose="02020404030301010803" pitchFamily="18" charset="0"/>
              </a:rPr>
              <a:t>El </a:t>
            </a:r>
            <a:r>
              <a:rPr lang="es-ES" sz="3600" dirty="0">
                <a:latin typeface="Garamond" panose="02020404030301010803" pitchFamily="18" charset="0"/>
              </a:rPr>
              <a:t>"estado de conservación" </a:t>
            </a:r>
            <a:r>
              <a:rPr lang="es-ES" sz="3600" b="1" dirty="0">
                <a:latin typeface="Garamond" panose="02020404030301010803" pitchFamily="18" charset="0"/>
              </a:rPr>
              <a:t>se considerará "</a:t>
            </a:r>
            <a:r>
              <a:rPr lang="es-ES" sz="3600" b="1" i="1" dirty="0">
                <a:latin typeface="Garamond" panose="02020404030301010803" pitchFamily="18" charset="0"/>
              </a:rPr>
              <a:t>favorable</a:t>
            </a:r>
            <a:r>
              <a:rPr lang="es-ES" sz="3600" b="1" dirty="0">
                <a:latin typeface="Garamond" panose="02020404030301010803" pitchFamily="18" charset="0"/>
              </a:rPr>
              <a:t>" cuando</a:t>
            </a:r>
            <a:r>
              <a:rPr lang="es-ES" sz="3600" dirty="0">
                <a:latin typeface="Garamond" panose="02020404030301010803" pitchFamily="18" charset="0"/>
              </a:rPr>
              <a:t>:</a:t>
            </a:r>
          </a:p>
          <a:p>
            <a:pPr marL="0" indent="0">
              <a:buNone/>
            </a:pPr>
            <a:endParaRPr lang="es-ES" sz="3600" dirty="0">
              <a:latin typeface="Garamond" panose="02020404030301010803" pitchFamily="18" charset="0"/>
            </a:endParaRPr>
          </a:p>
          <a:p>
            <a:pPr marL="0" indent="0">
              <a:buNone/>
            </a:pPr>
            <a:r>
              <a:rPr lang="es-ES" sz="3600" dirty="0" smtClean="0">
                <a:latin typeface="Garamond" panose="02020404030301010803" pitchFamily="18" charset="0"/>
              </a:rPr>
              <a:t>los </a:t>
            </a:r>
            <a:r>
              <a:rPr lang="es-ES" sz="3600" dirty="0">
                <a:latin typeface="Garamond" panose="02020404030301010803" pitchFamily="18" charset="0"/>
              </a:rPr>
              <a:t>datos sobre la </a:t>
            </a:r>
            <a:r>
              <a:rPr lang="es-ES" sz="3600" b="1" dirty="0">
                <a:solidFill>
                  <a:srgbClr val="00B050"/>
                </a:solidFill>
                <a:latin typeface="Garamond" panose="02020404030301010803" pitchFamily="18" charset="0"/>
              </a:rPr>
              <a:t>dinámica de las poblaciones</a:t>
            </a:r>
            <a:r>
              <a:rPr lang="es-ES" sz="3600" dirty="0">
                <a:latin typeface="Garamond" panose="02020404030301010803" pitchFamily="18" charset="0"/>
              </a:rPr>
              <a:t> de la especie en cuestión indiquen que la misma </a:t>
            </a:r>
            <a:r>
              <a:rPr lang="es-ES" sz="3600" b="1" dirty="0">
                <a:solidFill>
                  <a:srgbClr val="00B050"/>
                </a:solidFill>
                <a:latin typeface="Garamond" panose="02020404030301010803" pitchFamily="18" charset="0"/>
              </a:rPr>
              <a:t>sigue y puede seguir </a:t>
            </a:r>
            <a:r>
              <a:rPr lang="es-ES" sz="3600" dirty="0">
                <a:latin typeface="Garamond" panose="02020404030301010803" pitchFamily="18" charset="0"/>
              </a:rPr>
              <a:t>constituyendo </a:t>
            </a:r>
            <a:r>
              <a:rPr lang="es-ES" sz="3600" b="1" dirty="0">
                <a:solidFill>
                  <a:srgbClr val="00B050"/>
                </a:solidFill>
                <a:latin typeface="Garamond" panose="02020404030301010803" pitchFamily="18" charset="0"/>
              </a:rPr>
              <a:t>a largo plazo </a:t>
            </a:r>
            <a:r>
              <a:rPr lang="es-ES" sz="3600" dirty="0">
                <a:latin typeface="Garamond" panose="02020404030301010803" pitchFamily="18" charset="0"/>
              </a:rPr>
              <a:t>un elemento vital de los hábitats naturales a los que pertenezca, y</a:t>
            </a:r>
          </a:p>
          <a:p>
            <a:pPr marL="0" indent="0">
              <a:buNone/>
            </a:pPr>
            <a:endParaRPr lang="es-ES" sz="3600" dirty="0">
              <a:latin typeface="Garamond" panose="02020404030301010803" pitchFamily="18" charset="0"/>
            </a:endParaRPr>
          </a:p>
          <a:p>
            <a:pPr marL="0" indent="0">
              <a:buNone/>
            </a:pPr>
            <a:r>
              <a:rPr lang="es-ES" sz="3600" dirty="0" smtClean="0">
                <a:latin typeface="Garamond" panose="02020404030301010803" pitchFamily="18" charset="0"/>
              </a:rPr>
              <a:t>el </a:t>
            </a:r>
            <a:r>
              <a:rPr lang="es-ES" sz="3600" b="1" dirty="0">
                <a:solidFill>
                  <a:srgbClr val="00B050"/>
                </a:solidFill>
                <a:latin typeface="Garamond" panose="02020404030301010803" pitchFamily="18" charset="0"/>
              </a:rPr>
              <a:t>área de distribución </a:t>
            </a:r>
            <a:r>
              <a:rPr lang="es-ES" sz="3600" dirty="0">
                <a:latin typeface="Garamond" panose="02020404030301010803" pitchFamily="18" charset="0"/>
              </a:rPr>
              <a:t>natural de la especie </a:t>
            </a:r>
            <a:r>
              <a:rPr lang="es-ES" sz="3600" b="1" dirty="0">
                <a:solidFill>
                  <a:srgbClr val="00B050"/>
                </a:solidFill>
                <a:latin typeface="Garamond" panose="02020404030301010803" pitchFamily="18" charset="0"/>
              </a:rPr>
              <a:t>no se esté reduciendo ni amenace con reducirse</a:t>
            </a:r>
            <a:r>
              <a:rPr lang="es-ES" sz="3600" dirty="0">
                <a:latin typeface="Garamond" panose="02020404030301010803" pitchFamily="18" charset="0"/>
              </a:rPr>
              <a:t> en un futuro previsible, </a:t>
            </a:r>
            <a:endParaRPr lang="es-ES" sz="3600" dirty="0" smtClean="0">
              <a:latin typeface="Garamond" panose="02020404030301010803" pitchFamily="18" charset="0"/>
            </a:endParaRPr>
          </a:p>
          <a:p>
            <a:pPr marL="0" indent="0">
              <a:buNone/>
            </a:pPr>
            <a:endParaRPr lang="es-ES" sz="3600" dirty="0">
              <a:latin typeface="Garamond" panose="02020404030301010803" pitchFamily="18" charset="0"/>
            </a:endParaRPr>
          </a:p>
          <a:p>
            <a:pPr marL="0" indent="0">
              <a:buNone/>
            </a:pPr>
            <a:r>
              <a:rPr lang="es-ES" sz="3600" dirty="0">
                <a:latin typeface="Garamond" panose="02020404030301010803" pitchFamily="18" charset="0"/>
              </a:rPr>
              <a:t>y</a:t>
            </a:r>
            <a:r>
              <a:rPr lang="es-ES" sz="3600" dirty="0" smtClean="0">
                <a:latin typeface="Garamond" panose="02020404030301010803" pitchFamily="18" charset="0"/>
              </a:rPr>
              <a:t> </a:t>
            </a:r>
            <a:r>
              <a:rPr lang="es-ES" sz="3600" b="1" dirty="0" smtClean="0">
                <a:solidFill>
                  <a:srgbClr val="00B050"/>
                </a:solidFill>
                <a:latin typeface="Garamond" panose="02020404030301010803" pitchFamily="18" charset="0"/>
              </a:rPr>
              <a:t>exista </a:t>
            </a:r>
            <a:r>
              <a:rPr lang="es-ES" sz="3600" b="1" dirty="0">
                <a:solidFill>
                  <a:srgbClr val="00B050"/>
                </a:solidFill>
                <a:latin typeface="Garamond" panose="02020404030301010803" pitchFamily="18" charset="0"/>
              </a:rPr>
              <a:t>y</a:t>
            </a:r>
            <a:r>
              <a:rPr lang="es-ES" sz="3600" dirty="0">
                <a:latin typeface="Garamond" panose="02020404030301010803" pitchFamily="18" charset="0"/>
              </a:rPr>
              <a:t> probablemente </a:t>
            </a:r>
            <a:r>
              <a:rPr lang="es-ES" sz="3600" b="1" dirty="0">
                <a:solidFill>
                  <a:srgbClr val="00B050"/>
                </a:solidFill>
                <a:latin typeface="Garamond" panose="02020404030301010803" pitchFamily="18" charset="0"/>
              </a:rPr>
              <a:t>siga existiendo </a:t>
            </a:r>
            <a:r>
              <a:rPr lang="es-ES" sz="3600" dirty="0">
                <a:latin typeface="Garamond" panose="02020404030301010803" pitchFamily="18" charset="0"/>
              </a:rPr>
              <a:t>un </a:t>
            </a:r>
            <a:r>
              <a:rPr lang="es-ES" sz="3600" b="1" dirty="0">
                <a:solidFill>
                  <a:srgbClr val="00B050"/>
                </a:solidFill>
                <a:latin typeface="Garamond" panose="02020404030301010803" pitchFamily="18" charset="0"/>
              </a:rPr>
              <a:t>hábitat</a:t>
            </a:r>
            <a:r>
              <a:rPr lang="es-ES" sz="3600" dirty="0">
                <a:latin typeface="Garamond" panose="02020404030301010803" pitchFamily="18" charset="0"/>
              </a:rPr>
              <a:t> de extensión suficiente </a:t>
            </a:r>
            <a:r>
              <a:rPr lang="es-ES" sz="3600" u="sng" dirty="0">
                <a:latin typeface="Garamond" panose="02020404030301010803" pitchFamily="18" charset="0"/>
              </a:rPr>
              <a:t>para mantener sus poblaciones</a:t>
            </a:r>
            <a:r>
              <a:rPr lang="es-ES" sz="3600" dirty="0">
                <a:latin typeface="Garamond" panose="02020404030301010803" pitchFamily="18" charset="0"/>
              </a:rPr>
              <a:t> </a:t>
            </a:r>
            <a:r>
              <a:rPr lang="es-ES" sz="3600" b="1" dirty="0">
                <a:solidFill>
                  <a:srgbClr val="00B050"/>
                </a:solidFill>
                <a:latin typeface="Garamond" panose="02020404030301010803" pitchFamily="18" charset="0"/>
              </a:rPr>
              <a:t>a largo plazo</a:t>
            </a:r>
            <a:r>
              <a:rPr lang="es-ES" sz="3600" dirty="0">
                <a:latin typeface="Garamond" panose="02020404030301010803" pitchFamily="18" charset="0"/>
              </a:rPr>
              <a:t>; </a:t>
            </a:r>
          </a:p>
          <a:p>
            <a:pPr marL="0" indent="0">
              <a:buNone/>
            </a:pPr>
            <a:endParaRPr lang="es-ES" dirty="0">
              <a:latin typeface="Garamond" panose="02020404030301010803" pitchFamily="18" charset="0"/>
            </a:endParaRPr>
          </a:p>
        </p:txBody>
      </p:sp>
      <p:pic>
        <p:nvPicPr>
          <p:cNvPr id="4" name="Picture 2" descr="C:\ALMACEN\FRECT\Estatutos y Logos\Logo FRECT_DEFINI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317" y="6157044"/>
            <a:ext cx="1445171" cy="58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26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solidFill>
                  <a:srgbClr val="92D050"/>
                </a:solidFill>
                <a:latin typeface="Garamond" panose="02020404030301010803" pitchFamily="18" charset="0"/>
              </a:rPr>
              <a:t>Qué se entiende por estado de conservación favorable</a:t>
            </a:r>
          </a:p>
        </p:txBody>
      </p:sp>
      <p:sp>
        <p:nvSpPr>
          <p:cNvPr id="3" name="2 Marcador de contenido"/>
          <p:cNvSpPr>
            <a:spLocks noGrp="1"/>
          </p:cNvSpPr>
          <p:nvPr>
            <p:ph idx="1"/>
          </p:nvPr>
        </p:nvSpPr>
        <p:spPr/>
        <p:txBody>
          <a:bodyPr>
            <a:normAutofit fontScale="85000" lnSpcReduction="20000"/>
          </a:bodyPr>
          <a:lstStyle/>
          <a:p>
            <a:pPr marL="0" indent="0">
              <a:buNone/>
            </a:pPr>
            <a:r>
              <a:rPr lang="es-ES" dirty="0">
                <a:latin typeface="Garamond" panose="02020404030301010803" pitchFamily="18" charset="0"/>
              </a:rPr>
              <a:t>En el caso de los </a:t>
            </a:r>
            <a:r>
              <a:rPr lang="es-ES" b="1" dirty="0">
                <a:latin typeface="Garamond" panose="02020404030301010803" pitchFamily="18" charset="0"/>
              </a:rPr>
              <a:t>hábitats</a:t>
            </a:r>
            <a:r>
              <a:rPr lang="es-ES" dirty="0">
                <a:latin typeface="Garamond" panose="02020404030301010803" pitchFamily="18" charset="0"/>
              </a:rPr>
              <a:t>, para que estos se encuentren en un ECF, de las siguientes afirmaciones todas deben cumplirse:</a:t>
            </a:r>
          </a:p>
          <a:p>
            <a:pPr marL="0" indent="0">
              <a:buNone/>
            </a:pPr>
            <a:endParaRPr lang="es-ES" dirty="0">
              <a:latin typeface="Garamond" panose="02020404030301010803" pitchFamily="18" charset="0"/>
            </a:endParaRPr>
          </a:p>
          <a:p>
            <a:r>
              <a:rPr lang="es-ES" dirty="0" smtClean="0">
                <a:latin typeface="Garamond" panose="02020404030301010803" pitchFamily="18" charset="0"/>
              </a:rPr>
              <a:t>El </a:t>
            </a:r>
            <a:r>
              <a:rPr lang="es-ES" dirty="0">
                <a:latin typeface="Garamond" panose="02020404030301010803" pitchFamily="18" charset="0"/>
              </a:rPr>
              <a:t>área del hábitat debe ser estable o en aumento a largo plazo</a:t>
            </a:r>
          </a:p>
          <a:p>
            <a:r>
              <a:rPr lang="es-ES" dirty="0" smtClean="0">
                <a:latin typeface="Garamond" panose="02020404030301010803" pitchFamily="18" charset="0"/>
              </a:rPr>
              <a:t>Su </a:t>
            </a:r>
            <a:r>
              <a:rPr lang="es-ES" dirty="0">
                <a:latin typeface="Garamond" panose="02020404030301010803" pitchFamily="18" charset="0"/>
              </a:rPr>
              <a:t>calidad debe mantenerse, incluida su estructura y función ecológicas</a:t>
            </a:r>
          </a:p>
          <a:p>
            <a:r>
              <a:rPr lang="es-ES" dirty="0" smtClean="0">
                <a:latin typeface="Garamond" panose="02020404030301010803" pitchFamily="18" charset="0"/>
              </a:rPr>
              <a:t>Cualquier </a:t>
            </a:r>
            <a:r>
              <a:rPr lang="es-ES" dirty="0">
                <a:latin typeface="Garamond" panose="02020404030301010803" pitchFamily="18" charset="0"/>
              </a:rPr>
              <a:t>especie típica también debe encontrarse en ECF</a:t>
            </a:r>
          </a:p>
          <a:p>
            <a:r>
              <a:rPr lang="es-ES" dirty="0" smtClean="0">
                <a:latin typeface="Garamond" panose="02020404030301010803" pitchFamily="18" charset="0"/>
              </a:rPr>
              <a:t>Los </a:t>
            </a:r>
            <a:r>
              <a:rPr lang="es-ES" dirty="0">
                <a:latin typeface="Garamond" panose="02020404030301010803" pitchFamily="18" charset="0"/>
              </a:rPr>
              <a:t>factores que afectan al hábitat deben estar bajo control</a:t>
            </a:r>
          </a:p>
        </p:txBody>
      </p:sp>
      <p:pic>
        <p:nvPicPr>
          <p:cNvPr id="4" name="Picture 2" descr="C:\ALMACEN\FRECT\Estatutos y Logos\Logo FRECT_DEFINI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069700"/>
            <a:ext cx="1661195" cy="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428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solidFill>
                  <a:srgbClr val="92D050"/>
                </a:solidFill>
                <a:latin typeface="Garamond" panose="02020404030301010803" pitchFamily="18" charset="0"/>
              </a:rPr>
              <a:t>Qué es un objetivo de conservación</a:t>
            </a:r>
          </a:p>
        </p:txBody>
      </p:sp>
      <p:sp>
        <p:nvSpPr>
          <p:cNvPr id="3" name="2 Marcador de contenido"/>
          <p:cNvSpPr>
            <a:spLocks noGrp="1"/>
          </p:cNvSpPr>
          <p:nvPr>
            <p:ph idx="1"/>
          </p:nvPr>
        </p:nvSpPr>
        <p:spPr/>
        <p:txBody>
          <a:bodyPr>
            <a:normAutofit fontScale="92500"/>
          </a:bodyPr>
          <a:lstStyle/>
          <a:p>
            <a:pPr marL="0" indent="0">
              <a:buNone/>
            </a:pPr>
            <a:r>
              <a:rPr lang="es-ES" dirty="0">
                <a:latin typeface="Garamond" panose="02020404030301010803" pitchFamily="18" charset="0"/>
              </a:rPr>
              <a:t>Los objetivos tienen dos componentes</a:t>
            </a:r>
            <a:r>
              <a:rPr lang="es-ES" dirty="0" smtClean="0">
                <a:latin typeface="Garamond" panose="02020404030301010803" pitchFamily="18" charset="0"/>
              </a:rPr>
              <a:t>:</a:t>
            </a:r>
          </a:p>
          <a:p>
            <a:pPr marL="0" indent="0">
              <a:buNone/>
            </a:pPr>
            <a:endParaRPr lang="es-ES" sz="2200" dirty="0">
              <a:latin typeface="Garamond" panose="02020404030301010803" pitchFamily="18" charset="0"/>
            </a:endParaRPr>
          </a:p>
          <a:p>
            <a:r>
              <a:rPr lang="es-ES" b="1" dirty="0" smtClean="0">
                <a:latin typeface="Garamond" panose="02020404030301010803" pitchFamily="18" charset="0"/>
              </a:rPr>
              <a:t>Visión</a:t>
            </a:r>
            <a:r>
              <a:rPr lang="es-ES" dirty="0">
                <a:latin typeface="Garamond" panose="02020404030301010803" pitchFamily="18" charset="0"/>
              </a:rPr>
              <a:t>: una descripción en lenguaje llano del resultado o condición que se quiere alcanzar para el elemento o característica objeto de conservación.</a:t>
            </a:r>
          </a:p>
          <a:p>
            <a:r>
              <a:rPr lang="es-ES" b="1" dirty="0" smtClean="0">
                <a:latin typeface="Garamond" panose="02020404030301010803" pitchFamily="18" charset="0"/>
              </a:rPr>
              <a:t>Indicadores </a:t>
            </a:r>
            <a:r>
              <a:rPr lang="es-ES" b="1" dirty="0">
                <a:latin typeface="Garamond" panose="02020404030301010803" pitchFamily="18" charset="0"/>
              </a:rPr>
              <a:t>de desempeño</a:t>
            </a:r>
            <a:r>
              <a:rPr lang="es-ES" dirty="0">
                <a:latin typeface="Garamond" panose="02020404030301010803" pitchFamily="18" charset="0"/>
              </a:rPr>
              <a:t>: indicadores que son monitorizados para proveer de las evidencias, y serán empleados para determinar si la condición requerida está siendo alcanzada o no.</a:t>
            </a:r>
          </a:p>
          <a:p>
            <a:pPr marL="0" indent="0">
              <a:buNone/>
            </a:pPr>
            <a:endParaRPr lang="es-ES" dirty="0">
              <a:latin typeface="Garamond" panose="02020404030301010803" pitchFamily="18" charset="0"/>
            </a:endParaRPr>
          </a:p>
        </p:txBody>
      </p:sp>
      <p:pic>
        <p:nvPicPr>
          <p:cNvPr id="4" name="Picture 2" descr="C:\ALMACEN\FRECT\Estatutos y Logos\Logo FRECT_DEFINI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069700"/>
            <a:ext cx="1661195" cy="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27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solidFill>
                  <a:srgbClr val="92D050"/>
                </a:solidFill>
                <a:latin typeface="Garamond" panose="02020404030301010803" pitchFamily="18" charset="0"/>
              </a:rPr>
              <a:t>Qué es un objetivo de conservación</a:t>
            </a:r>
          </a:p>
        </p:txBody>
      </p:sp>
      <p:sp>
        <p:nvSpPr>
          <p:cNvPr id="3" name="2 Marcador de contenido"/>
          <p:cNvSpPr>
            <a:spLocks noGrp="1"/>
          </p:cNvSpPr>
          <p:nvPr>
            <p:ph idx="1"/>
          </p:nvPr>
        </p:nvSpPr>
        <p:spPr/>
        <p:txBody>
          <a:bodyPr>
            <a:normAutofit/>
          </a:bodyPr>
          <a:lstStyle/>
          <a:p>
            <a:pPr marL="0" indent="0">
              <a:buNone/>
            </a:pPr>
            <a:r>
              <a:rPr lang="es-ES" dirty="0">
                <a:latin typeface="Garamond" panose="02020404030301010803" pitchFamily="18" charset="0"/>
              </a:rPr>
              <a:t>Los objetivos tienen que ser ‘inteligentes’, SMART, por su acrónimo en </a:t>
            </a:r>
            <a:r>
              <a:rPr lang="es-ES" dirty="0" smtClean="0">
                <a:latin typeface="Garamond" panose="02020404030301010803" pitchFamily="18" charset="0"/>
              </a:rPr>
              <a:t>inglés: </a:t>
            </a:r>
          </a:p>
          <a:p>
            <a:r>
              <a:rPr lang="es-ES" dirty="0">
                <a:latin typeface="Garamond" panose="02020404030301010803" pitchFamily="18" charset="0"/>
              </a:rPr>
              <a:t>S</a:t>
            </a:r>
            <a:r>
              <a:rPr lang="es-ES" dirty="0" smtClean="0">
                <a:latin typeface="Garamond" panose="02020404030301010803" pitchFamily="18" charset="0"/>
              </a:rPr>
              <a:t>encillos </a:t>
            </a:r>
          </a:p>
          <a:p>
            <a:r>
              <a:rPr lang="es-ES" dirty="0">
                <a:latin typeface="Garamond" panose="02020404030301010803" pitchFamily="18" charset="0"/>
              </a:rPr>
              <a:t>M</a:t>
            </a:r>
            <a:r>
              <a:rPr lang="es-ES" dirty="0" smtClean="0">
                <a:latin typeface="Garamond" panose="02020404030301010803" pitchFamily="18" charset="0"/>
              </a:rPr>
              <a:t>edibles </a:t>
            </a:r>
          </a:p>
          <a:p>
            <a:r>
              <a:rPr lang="es-ES" dirty="0">
                <a:latin typeface="Garamond" panose="02020404030301010803" pitchFamily="18" charset="0"/>
              </a:rPr>
              <a:t>A</a:t>
            </a:r>
            <a:r>
              <a:rPr lang="es-ES" dirty="0" smtClean="0">
                <a:latin typeface="Garamond" panose="02020404030301010803" pitchFamily="18" charset="0"/>
              </a:rPr>
              <a:t>lcanzables </a:t>
            </a:r>
          </a:p>
          <a:p>
            <a:r>
              <a:rPr lang="es-ES" dirty="0">
                <a:latin typeface="Garamond" panose="02020404030301010803" pitchFamily="18" charset="0"/>
              </a:rPr>
              <a:t>R</a:t>
            </a:r>
            <a:r>
              <a:rPr lang="es-ES" dirty="0" smtClean="0">
                <a:latin typeface="Garamond" panose="02020404030301010803" pitchFamily="18" charset="0"/>
              </a:rPr>
              <a:t>elevantes</a:t>
            </a:r>
            <a:r>
              <a:rPr lang="es-ES" dirty="0">
                <a:latin typeface="Garamond" panose="02020404030301010803" pitchFamily="18" charset="0"/>
              </a:rPr>
              <a:t>; y </a:t>
            </a:r>
            <a:endParaRPr lang="es-ES" dirty="0" smtClean="0">
              <a:latin typeface="Garamond" panose="02020404030301010803" pitchFamily="18" charset="0"/>
            </a:endParaRPr>
          </a:p>
          <a:p>
            <a:r>
              <a:rPr lang="es-ES" dirty="0" smtClean="0">
                <a:latin typeface="Garamond" panose="02020404030301010803" pitchFamily="18" charset="0"/>
              </a:rPr>
              <a:t>referidos </a:t>
            </a:r>
            <a:r>
              <a:rPr lang="es-ES" dirty="0">
                <a:latin typeface="Garamond" panose="02020404030301010803" pitchFamily="18" charset="0"/>
              </a:rPr>
              <a:t>a un </a:t>
            </a:r>
            <a:r>
              <a:rPr lang="es-ES" dirty="0" smtClean="0">
                <a:latin typeface="Garamond" panose="02020404030301010803" pitchFamily="18" charset="0"/>
              </a:rPr>
              <a:t>Tiempo concreto</a:t>
            </a:r>
            <a:endParaRPr lang="es-ES" dirty="0">
              <a:latin typeface="Garamond" panose="02020404030301010803" pitchFamily="18" charset="0"/>
            </a:endParaRPr>
          </a:p>
        </p:txBody>
      </p:sp>
      <p:pic>
        <p:nvPicPr>
          <p:cNvPr id="4" name="Picture 2" descr="C:\ALMACEN\FRECT\Estatutos y Logos\Logo FRECT_DEFINI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069700"/>
            <a:ext cx="1661195" cy="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0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normAutofit fontScale="90000"/>
          </a:bodyPr>
          <a:lstStyle/>
          <a:p>
            <a:r>
              <a:rPr lang="es-ES" b="1" dirty="0">
                <a:solidFill>
                  <a:srgbClr val="92D050"/>
                </a:solidFill>
                <a:latin typeface="Garamond" panose="02020404030301010803" pitchFamily="18" charset="0"/>
              </a:rPr>
              <a:t>Qué es un </a:t>
            </a:r>
            <a:r>
              <a:rPr lang="es-ES" b="1" dirty="0" smtClean="0">
                <a:solidFill>
                  <a:srgbClr val="92D050"/>
                </a:solidFill>
                <a:latin typeface="Garamond" panose="02020404030301010803" pitchFamily="18" charset="0"/>
              </a:rPr>
              <a:t>indicador </a:t>
            </a:r>
            <a:r>
              <a:rPr lang="es-ES" b="1" dirty="0">
                <a:solidFill>
                  <a:srgbClr val="92D050"/>
                </a:solidFill>
                <a:latin typeface="Garamond" panose="02020404030301010803" pitchFamily="18" charset="0"/>
              </a:rPr>
              <a:t>de </a:t>
            </a:r>
            <a:r>
              <a:rPr lang="es-ES" b="1" dirty="0" smtClean="0">
                <a:solidFill>
                  <a:srgbClr val="92D050"/>
                </a:solidFill>
                <a:latin typeface="Garamond" panose="02020404030301010803" pitchFamily="18" charset="0"/>
              </a:rPr>
              <a:t>desempeño</a:t>
            </a:r>
            <a:endParaRPr lang="es-ES" b="1" dirty="0">
              <a:solidFill>
                <a:srgbClr val="92D050"/>
              </a:solidFill>
              <a:latin typeface="Garamond" panose="02020404030301010803" pitchFamily="18" charset="0"/>
            </a:endParaRPr>
          </a:p>
        </p:txBody>
      </p:sp>
      <p:sp>
        <p:nvSpPr>
          <p:cNvPr id="3" name="2 Marcador de contenido"/>
          <p:cNvSpPr>
            <a:spLocks noGrp="1"/>
          </p:cNvSpPr>
          <p:nvPr>
            <p:ph idx="1"/>
          </p:nvPr>
        </p:nvSpPr>
        <p:spPr>
          <a:xfrm>
            <a:off x="457200" y="1196752"/>
            <a:ext cx="8229600" cy="5328592"/>
          </a:xfrm>
        </p:spPr>
        <p:txBody>
          <a:bodyPr>
            <a:normAutofit fontScale="70000" lnSpcReduction="20000"/>
          </a:bodyPr>
          <a:lstStyle/>
          <a:p>
            <a:pPr marL="0" indent="0">
              <a:buNone/>
            </a:pPr>
            <a:r>
              <a:rPr lang="es-ES" dirty="0" smtClean="0">
                <a:latin typeface="Garamond" panose="02020404030301010803" pitchFamily="18" charset="0"/>
              </a:rPr>
              <a:t>“</a:t>
            </a:r>
            <a:r>
              <a:rPr lang="es-ES" i="1" dirty="0" smtClean="0">
                <a:latin typeface="Garamond" panose="02020404030301010803" pitchFamily="18" charset="0"/>
              </a:rPr>
              <a:t>Es un aspecto medible que nos indica el estado de algo</a:t>
            </a:r>
            <a:r>
              <a:rPr lang="es-ES" dirty="0" smtClean="0">
                <a:latin typeface="Garamond" panose="02020404030301010803" pitchFamily="18" charset="0"/>
              </a:rPr>
              <a:t>”.</a:t>
            </a:r>
          </a:p>
          <a:p>
            <a:pPr marL="0" indent="0">
              <a:buNone/>
            </a:pPr>
            <a:endParaRPr lang="es-ES" dirty="0" smtClean="0">
              <a:latin typeface="Garamond" panose="02020404030301010803" pitchFamily="18" charset="0"/>
            </a:endParaRPr>
          </a:p>
          <a:p>
            <a:pPr marL="0" indent="0">
              <a:buNone/>
            </a:pPr>
            <a:r>
              <a:rPr lang="es-ES" dirty="0">
                <a:latin typeface="Garamond" panose="02020404030301010803" pitchFamily="18" charset="0"/>
              </a:rPr>
              <a:t>Para cada elemento o característica a conservar se pueden usar un número determinado de indicadores de desempeño que </a:t>
            </a:r>
            <a:r>
              <a:rPr lang="es-ES" b="1" dirty="0">
                <a:latin typeface="Garamond" panose="02020404030301010803" pitchFamily="18" charset="0"/>
              </a:rPr>
              <a:t>provean de la evidencia necesaria para determinar su estado de conservación</a:t>
            </a:r>
            <a:r>
              <a:rPr lang="es-ES" dirty="0">
                <a:latin typeface="Garamond" panose="02020404030301010803" pitchFamily="18" charset="0"/>
              </a:rPr>
              <a:t>. Los indicadores de desempeño son de dos tipos</a:t>
            </a:r>
            <a:r>
              <a:rPr lang="es-ES" dirty="0" smtClean="0">
                <a:latin typeface="Garamond" panose="02020404030301010803" pitchFamily="18" charset="0"/>
              </a:rPr>
              <a:t>:</a:t>
            </a:r>
          </a:p>
          <a:p>
            <a:pPr marL="0" indent="0">
              <a:buNone/>
            </a:pPr>
            <a:endParaRPr lang="es-ES" dirty="0">
              <a:latin typeface="Garamond" panose="02020404030301010803" pitchFamily="18" charset="0"/>
            </a:endParaRPr>
          </a:p>
          <a:p>
            <a:pPr>
              <a:lnSpc>
                <a:spcPct val="120000"/>
              </a:lnSpc>
            </a:pPr>
            <a:r>
              <a:rPr lang="es-ES" b="1" dirty="0" smtClean="0">
                <a:latin typeface="Garamond" panose="02020404030301010803" pitchFamily="18" charset="0"/>
              </a:rPr>
              <a:t>Atributos</a:t>
            </a:r>
            <a:r>
              <a:rPr lang="es-ES" dirty="0" smtClean="0">
                <a:latin typeface="Garamond" panose="02020404030301010803" pitchFamily="18" charset="0"/>
              </a:rPr>
              <a:t> </a:t>
            </a:r>
            <a:r>
              <a:rPr lang="es-ES" dirty="0">
                <a:latin typeface="Garamond" panose="02020404030301010803" pitchFamily="18" charset="0"/>
              </a:rPr>
              <a:t>cuantificables con límites. Un atributo es una característica del objeto de conservación (hábitat, especie, etc.) que puede ser monitorizada para proveer de la evidencia sobre su condición. Es decir, los atributos deben ser indicadores del cambio futuro.</a:t>
            </a:r>
          </a:p>
          <a:p>
            <a:pPr>
              <a:lnSpc>
                <a:spcPct val="120000"/>
              </a:lnSpc>
            </a:pPr>
            <a:r>
              <a:rPr lang="es-ES" b="1" dirty="0" smtClean="0">
                <a:latin typeface="Garamond" panose="02020404030301010803" pitchFamily="18" charset="0"/>
              </a:rPr>
              <a:t>Factores</a:t>
            </a:r>
            <a:r>
              <a:rPr lang="es-ES" dirty="0" smtClean="0">
                <a:latin typeface="Garamond" panose="02020404030301010803" pitchFamily="18" charset="0"/>
              </a:rPr>
              <a:t> </a:t>
            </a:r>
            <a:r>
              <a:rPr lang="es-ES" dirty="0">
                <a:latin typeface="Garamond" panose="02020404030301010803" pitchFamily="18" charset="0"/>
              </a:rPr>
              <a:t>con sus límites establecidos que proveen de la evidencia de que se encuentran bajo control. </a:t>
            </a:r>
            <a:r>
              <a:rPr lang="es-ES" dirty="0" smtClean="0">
                <a:latin typeface="Garamond" panose="02020404030301010803" pitchFamily="18" charset="0"/>
              </a:rPr>
              <a:t>Son ajenos al elemento a conservar y afectan a su conservación. Los </a:t>
            </a:r>
            <a:r>
              <a:rPr lang="es-ES" dirty="0">
                <a:latin typeface="Garamond" panose="02020404030301010803" pitchFamily="18" charset="0"/>
              </a:rPr>
              <a:t>factores pueden guiar la selección de los atributos.</a:t>
            </a:r>
          </a:p>
          <a:p>
            <a:pPr marL="0" indent="0">
              <a:buNone/>
            </a:pPr>
            <a:endParaRPr lang="es-ES" dirty="0" smtClean="0">
              <a:latin typeface="Garamond" panose="02020404030301010803" pitchFamily="18" charset="0"/>
            </a:endParaRPr>
          </a:p>
          <a:p>
            <a:pPr marL="0" indent="0">
              <a:buNone/>
            </a:pPr>
            <a:endParaRPr lang="es-ES" dirty="0">
              <a:latin typeface="Garamond" panose="02020404030301010803" pitchFamily="18" charset="0"/>
            </a:endParaRPr>
          </a:p>
          <a:p>
            <a:pPr marL="0" indent="0">
              <a:buNone/>
            </a:pPr>
            <a:endParaRPr lang="es-ES" dirty="0">
              <a:latin typeface="Garamond" panose="02020404030301010803" pitchFamily="18" charset="0"/>
            </a:endParaRPr>
          </a:p>
        </p:txBody>
      </p:sp>
      <p:pic>
        <p:nvPicPr>
          <p:cNvPr id="4" name="Picture 2" descr="C:\ALMACEN\FRECT\Estatutos y Logos\Logo FRECT_DEFINI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6069700"/>
            <a:ext cx="1661195" cy="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22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061722653"/>
              </p:ext>
            </p:extLst>
          </p:nvPr>
        </p:nvGraphicFramePr>
        <p:xfrm>
          <a:off x="1619670" y="260648"/>
          <a:ext cx="5616625" cy="6430964"/>
        </p:xfrm>
        <a:graphic>
          <a:graphicData uri="http://schemas.openxmlformats.org/drawingml/2006/table">
            <a:tbl>
              <a:tblPr firstRow="1" firstCol="1" bandRow="1"/>
              <a:tblGrid>
                <a:gridCol w="1871992"/>
                <a:gridCol w="1871992"/>
                <a:gridCol w="1872641"/>
              </a:tblGrid>
              <a:tr h="145690">
                <a:tc gridSpan="3">
                  <a:txBody>
                    <a:bodyPr/>
                    <a:lstStyle/>
                    <a:p>
                      <a:pPr>
                        <a:lnSpc>
                          <a:spcPct val="115000"/>
                        </a:lnSpc>
                        <a:spcAft>
                          <a:spcPts val="0"/>
                        </a:spcAft>
                      </a:pPr>
                      <a:r>
                        <a:rPr lang="es-ES" sz="900" b="1" i="1" dirty="0">
                          <a:effectLst/>
                          <a:latin typeface="Calibri"/>
                          <a:ea typeface="Calibri"/>
                          <a:cs typeface="Times New Roman"/>
                        </a:rPr>
                        <a:t>Ejemplo para un hábitat</a:t>
                      </a:r>
                      <a:endParaRPr lang="es-ES" sz="1000" dirty="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437072">
                <a:tc>
                  <a:txBody>
                    <a:bodyPr/>
                    <a:lstStyle/>
                    <a:p>
                      <a:pPr>
                        <a:lnSpc>
                          <a:spcPct val="115000"/>
                        </a:lnSpc>
                        <a:spcAft>
                          <a:spcPts val="0"/>
                        </a:spcAft>
                      </a:pPr>
                      <a:r>
                        <a:rPr lang="es-ES" sz="900" b="1">
                          <a:effectLst/>
                          <a:latin typeface="Calibri"/>
                          <a:ea typeface="Calibri"/>
                          <a:cs typeface="Times New Roman"/>
                        </a:rPr>
                        <a:t>Estado favorable de conservación (bosque de robles)</a:t>
                      </a:r>
                      <a:endParaRPr lang="es-ES" sz="100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a:effectLst/>
                          <a:latin typeface="Calibri"/>
                          <a:ea typeface="Calibri"/>
                          <a:cs typeface="Times New Roman"/>
                        </a:rPr>
                        <a:t>Visión (atributos se encuentran resaltados)</a:t>
                      </a:r>
                      <a:endParaRPr lang="es-ES" sz="100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a:effectLst/>
                          <a:latin typeface="Calibri"/>
                          <a:ea typeface="Calibri"/>
                          <a:cs typeface="Times New Roman"/>
                        </a:rPr>
                        <a:t>Atributos cuantificados con límites</a:t>
                      </a:r>
                      <a:endParaRPr lang="es-ES" sz="100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454">
                <a:tc>
                  <a:txBody>
                    <a:bodyPr/>
                    <a:lstStyle/>
                    <a:p>
                      <a:pPr>
                        <a:lnSpc>
                          <a:spcPct val="115000"/>
                        </a:lnSpc>
                        <a:spcAft>
                          <a:spcPts val="0"/>
                        </a:spcAft>
                      </a:pPr>
                      <a:r>
                        <a:rPr lang="es-ES" sz="900">
                          <a:effectLst/>
                          <a:latin typeface="Calibri"/>
                          <a:ea typeface="Calibri"/>
                          <a:cs typeface="Times New Roman"/>
                        </a:rPr>
                        <a:t>El área del hábitat debe permanecer estable a largo plazo o aumentar.</a:t>
                      </a:r>
                      <a:endParaRPr lang="es-ES" sz="100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effectLst/>
                          <a:latin typeface="Calibri"/>
                          <a:ea typeface="Calibri"/>
                          <a:cs typeface="Times New Roman"/>
                        </a:rPr>
                        <a:t>Toda la </a:t>
                      </a:r>
                      <a:r>
                        <a:rPr lang="es-ES" sz="900" b="1">
                          <a:effectLst/>
                          <a:latin typeface="Calibri"/>
                          <a:ea typeface="Calibri"/>
                          <a:cs typeface="Times New Roman"/>
                        </a:rPr>
                        <a:t>superficie</a:t>
                      </a:r>
                      <a:r>
                        <a:rPr lang="es-ES" sz="900">
                          <a:effectLst/>
                          <a:latin typeface="Calibri"/>
                          <a:ea typeface="Calibri"/>
                          <a:cs typeface="Times New Roman"/>
                        </a:rPr>
                        <a:t> está cubierta por un bosque maduro, de planifolios que presenta un dosel cerrado.</a:t>
                      </a:r>
                      <a:endParaRPr lang="es-ES" sz="100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a:effectLst/>
                          <a:latin typeface="Calibri"/>
                          <a:ea typeface="Calibri"/>
                          <a:cs typeface="Times New Roman"/>
                        </a:rPr>
                        <a:t>1. Extensión del bosque</a:t>
                      </a:r>
                      <a:r>
                        <a:rPr lang="es-ES" sz="900">
                          <a:effectLst/>
                          <a:latin typeface="Calibri"/>
                          <a:ea typeface="Calibri"/>
                          <a:cs typeface="Times New Roman"/>
                        </a:rPr>
                        <a:t>:</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 </a:t>
                      </a:r>
                      <a:endParaRPr lang="es-ES" sz="1000">
                        <a:effectLst/>
                        <a:latin typeface="Calibri"/>
                        <a:ea typeface="Calibri"/>
                        <a:cs typeface="Times New Roman"/>
                      </a:endParaRPr>
                    </a:p>
                    <a:p>
                      <a:pPr>
                        <a:lnSpc>
                          <a:spcPct val="115000"/>
                        </a:lnSpc>
                        <a:spcAft>
                          <a:spcPts val="0"/>
                        </a:spcAft>
                      </a:pPr>
                      <a:r>
                        <a:rPr lang="es-ES" sz="900" i="1">
                          <a:effectLst/>
                          <a:latin typeface="Calibri"/>
                          <a:ea typeface="Calibri"/>
                          <a:cs typeface="Times New Roman"/>
                        </a:rPr>
                        <a:t>Límite inferior</a:t>
                      </a:r>
                      <a:r>
                        <a:rPr lang="es-ES" sz="900">
                          <a:effectLst/>
                          <a:latin typeface="Calibri"/>
                          <a:ea typeface="Calibri"/>
                          <a:cs typeface="Times New Roman"/>
                        </a:rPr>
                        <a:t>: 130 ha (ej. del que no puede descender)</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 </a:t>
                      </a:r>
                      <a:endParaRPr lang="es-ES" sz="100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8122">
                <a:tc>
                  <a:txBody>
                    <a:bodyPr/>
                    <a:lstStyle/>
                    <a:p>
                      <a:pPr>
                        <a:lnSpc>
                          <a:spcPct val="115000"/>
                        </a:lnSpc>
                        <a:spcAft>
                          <a:spcPts val="0"/>
                        </a:spcAft>
                      </a:pPr>
                      <a:r>
                        <a:rPr lang="es-ES" sz="900" dirty="0">
                          <a:effectLst/>
                          <a:latin typeface="Calibri"/>
                          <a:ea typeface="Calibri"/>
                          <a:cs typeface="Times New Roman"/>
                        </a:rPr>
                        <a:t>Su calidad, incluyendo su función y estructura ecológicas, debe mantenerse.</a:t>
                      </a:r>
                      <a:endParaRPr lang="es-ES" sz="1000" dirty="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effectLst/>
                          <a:latin typeface="Calibri"/>
                          <a:ea typeface="Calibri"/>
                          <a:cs typeface="Times New Roman"/>
                        </a:rPr>
                        <a:t>La </a:t>
                      </a:r>
                      <a:r>
                        <a:rPr lang="es-ES" sz="900" b="1">
                          <a:effectLst/>
                          <a:latin typeface="Calibri"/>
                          <a:ea typeface="Calibri"/>
                          <a:cs typeface="Times New Roman"/>
                        </a:rPr>
                        <a:t>regeneración</a:t>
                      </a:r>
                      <a:r>
                        <a:rPr lang="es-ES" sz="900">
                          <a:effectLst/>
                          <a:latin typeface="Calibri"/>
                          <a:ea typeface="Calibri"/>
                          <a:cs typeface="Times New Roman"/>
                        </a:rPr>
                        <a:t> del bosque ocurre de forma natural, con abundante </a:t>
                      </a:r>
                      <a:r>
                        <a:rPr lang="es-ES" sz="900" b="1">
                          <a:effectLst/>
                          <a:latin typeface="Calibri"/>
                          <a:ea typeface="Calibri"/>
                          <a:cs typeface="Times New Roman"/>
                        </a:rPr>
                        <a:t>banco de semillas</a:t>
                      </a:r>
                      <a:r>
                        <a:rPr lang="es-ES" sz="900">
                          <a:effectLst/>
                          <a:latin typeface="Calibri"/>
                          <a:ea typeface="Calibri"/>
                          <a:cs typeface="Times New Roman"/>
                        </a:rPr>
                        <a:t> y </a:t>
                      </a:r>
                      <a:r>
                        <a:rPr lang="es-ES" sz="900" b="1">
                          <a:effectLst/>
                          <a:latin typeface="Calibri"/>
                          <a:ea typeface="Calibri"/>
                          <a:cs typeface="Times New Roman"/>
                        </a:rPr>
                        <a:t>renuevos</a:t>
                      </a:r>
                      <a:r>
                        <a:rPr lang="es-ES" sz="900">
                          <a:effectLst/>
                          <a:latin typeface="Calibri"/>
                          <a:ea typeface="Calibri"/>
                          <a:cs typeface="Times New Roman"/>
                        </a:rPr>
                        <a:t>, en particular en los claros. Existe una dinámica de </a:t>
                      </a:r>
                      <a:r>
                        <a:rPr lang="es-ES" sz="900" b="1">
                          <a:effectLst/>
                          <a:latin typeface="Calibri"/>
                          <a:ea typeface="Calibri"/>
                          <a:cs typeface="Times New Roman"/>
                        </a:rPr>
                        <a:t>claros</a:t>
                      </a:r>
                      <a:r>
                        <a:rPr lang="es-ES" sz="900">
                          <a:effectLst/>
                          <a:latin typeface="Calibri"/>
                          <a:ea typeface="Calibri"/>
                          <a:cs typeface="Times New Roman"/>
                        </a:rPr>
                        <a:t> generada de forma natural por la caída de árboles por climatología o muerte natural.</a:t>
                      </a:r>
                      <a:endParaRPr lang="es-ES" sz="100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a:effectLst/>
                          <a:latin typeface="Calibri"/>
                          <a:ea typeface="Calibri"/>
                          <a:cs typeface="Times New Roman"/>
                        </a:rPr>
                        <a:t>2. Cobertura del dosel</a:t>
                      </a:r>
                      <a:r>
                        <a:rPr lang="es-ES" sz="900">
                          <a:effectLst/>
                          <a:latin typeface="Calibri"/>
                          <a:ea typeface="Calibri"/>
                          <a:cs typeface="Times New Roman"/>
                        </a:rPr>
                        <a:t>:</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 </a:t>
                      </a:r>
                      <a:endParaRPr lang="es-ES" sz="1000">
                        <a:effectLst/>
                        <a:latin typeface="Calibri"/>
                        <a:ea typeface="Calibri"/>
                        <a:cs typeface="Times New Roman"/>
                      </a:endParaRPr>
                    </a:p>
                    <a:p>
                      <a:pPr>
                        <a:lnSpc>
                          <a:spcPct val="115000"/>
                        </a:lnSpc>
                        <a:spcAft>
                          <a:spcPts val="0"/>
                        </a:spcAft>
                      </a:pPr>
                      <a:r>
                        <a:rPr lang="es-ES" sz="900" i="1">
                          <a:effectLst/>
                          <a:latin typeface="Calibri"/>
                          <a:ea typeface="Calibri"/>
                          <a:cs typeface="Times New Roman"/>
                        </a:rPr>
                        <a:t>Límite superior</a:t>
                      </a:r>
                      <a:r>
                        <a:rPr lang="es-ES" sz="900">
                          <a:effectLst/>
                          <a:latin typeface="Calibri"/>
                          <a:ea typeface="Calibri"/>
                          <a:cs typeface="Times New Roman"/>
                        </a:rPr>
                        <a:t>: 90%</a:t>
                      </a:r>
                      <a:endParaRPr lang="es-ES" sz="1000">
                        <a:effectLst/>
                        <a:latin typeface="Calibri"/>
                        <a:ea typeface="Calibri"/>
                        <a:cs typeface="Times New Roman"/>
                      </a:endParaRPr>
                    </a:p>
                    <a:p>
                      <a:pPr>
                        <a:lnSpc>
                          <a:spcPct val="115000"/>
                        </a:lnSpc>
                        <a:spcAft>
                          <a:spcPts val="0"/>
                        </a:spcAft>
                      </a:pPr>
                      <a:r>
                        <a:rPr lang="es-ES" sz="900" i="1">
                          <a:effectLst/>
                          <a:latin typeface="Calibri"/>
                          <a:ea typeface="Calibri"/>
                          <a:cs typeface="Times New Roman"/>
                        </a:rPr>
                        <a:t>Límite inferior</a:t>
                      </a:r>
                      <a:r>
                        <a:rPr lang="es-ES" sz="900">
                          <a:effectLst/>
                          <a:latin typeface="Calibri"/>
                          <a:ea typeface="Calibri"/>
                          <a:cs typeface="Times New Roman"/>
                        </a:rPr>
                        <a:t>: 75%</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 </a:t>
                      </a:r>
                      <a:endParaRPr lang="es-ES" sz="1000">
                        <a:effectLst/>
                        <a:latin typeface="Calibri"/>
                        <a:ea typeface="Calibri"/>
                        <a:cs typeface="Times New Roman"/>
                      </a:endParaRPr>
                    </a:p>
                    <a:p>
                      <a:pPr>
                        <a:lnSpc>
                          <a:spcPct val="115000"/>
                        </a:lnSpc>
                        <a:spcAft>
                          <a:spcPts val="0"/>
                        </a:spcAft>
                      </a:pPr>
                      <a:r>
                        <a:rPr lang="es-ES" sz="900" b="1">
                          <a:effectLst/>
                          <a:latin typeface="Calibri"/>
                          <a:ea typeface="Calibri"/>
                          <a:cs typeface="Times New Roman"/>
                        </a:rPr>
                        <a:t>3. Tasa de generación de claros</a:t>
                      </a:r>
                      <a:r>
                        <a:rPr lang="es-ES" sz="900">
                          <a:effectLst/>
                          <a:latin typeface="Calibri"/>
                          <a:ea typeface="Calibri"/>
                          <a:cs typeface="Times New Roman"/>
                        </a:rPr>
                        <a:t>:</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 </a:t>
                      </a:r>
                      <a:endParaRPr lang="es-ES" sz="1000">
                        <a:effectLst/>
                        <a:latin typeface="Calibri"/>
                        <a:ea typeface="Calibri"/>
                        <a:cs typeface="Times New Roman"/>
                      </a:endParaRPr>
                    </a:p>
                    <a:p>
                      <a:pPr>
                        <a:lnSpc>
                          <a:spcPct val="115000"/>
                        </a:lnSpc>
                        <a:spcAft>
                          <a:spcPts val="0"/>
                        </a:spcAft>
                      </a:pPr>
                      <a:r>
                        <a:rPr lang="es-ES" sz="900" i="1">
                          <a:effectLst/>
                          <a:latin typeface="Calibri"/>
                          <a:ea typeface="Calibri"/>
                          <a:cs typeface="Times New Roman"/>
                        </a:rPr>
                        <a:t>Límite superior</a:t>
                      </a:r>
                      <a:r>
                        <a:rPr lang="es-ES" sz="900">
                          <a:effectLst/>
                          <a:latin typeface="Calibri"/>
                          <a:ea typeface="Calibri"/>
                          <a:cs typeface="Times New Roman"/>
                        </a:rPr>
                        <a:t>: </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0.5% de la cobertura/año</a:t>
                      </a:r>
                      <a:endParaRPr lang="es-ES" sz="1000">
                        <a:effectLst/>
                        <a:latin typeface="Calibri"/>
                        <a:ea typeface="Calibri"/>
                        <a:cs typeface="Times New Roman"/>
                      </a:endParaRPr>
                    </a:p>
                    <a:p>
                      <a:pPr>
                        <a:lnSpc>
                          <a:spcPct val="115000"/>
                        </a:lnSpc>
                        <a:spcAft>
                          <a:spcPts val="0"/>
                        </a:spcAft>
                      </a:pPr>
                      <a:r>
                        <a:rPr lang="es-ES" sz="900" i="1">
                          <a:effectLst/>
                          <a:latin typeface="Calibri"/>
                          <a:ea typeface="Calibri"/>
                          <a:cs typeface="Times New Roman"/>
                        </a:rPr>
                        <a:t>Límite inferior</a:t>
                      </a:r>
                      <a:r>
                        <a:rPr lang="es-ES" sz="900">
                          <a:effectLst/>
                          <a:latin typeface="Calibri"/>
                          <a:ea typeface="Calibri"/>
                          <a:cs typeface="Times New Roman"/>
                        </a:rPr>
                        <a:t>: </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0.25 cobertura/año</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 </a:t>
                      </a:r>
                      <a:endParaRPr lang="es-ES" sz="1000">
                        <a:effectLst/>
                        <a:latin typeface="Calibri"/>
                        <a:ea typeface="Calibri"/>
                        <a:cs typeface="Times New Roman"/>
                      </a:endParaRPr>
                    </a:p>
                    <a:p>
                      <a:pPr>
                        <a:lnSpc>
                          <a:spcPct val="115000"/>
                        </a:lnSpc>
                        <a:spcAft>
                          <a:spcPts val="0"/>
                        </a:spcAft>
                      </a:pPr>
                      <a:r>
                        <a:rPr lang="es-ES" sz="900" b="1">
                          <a:effectLst/>
                          <a:latin typeface="Calibri"/>
                          <a:ea typeface="Calibri"/>
                          <a:cs typeface="Times New Roman"/>
                        </a:rPr>
                        <a:t>4. Regeneración natural (en claros)</a:t>
                      </a:r>
                      <a:r>
                        <a:rPr lang="es-ES" sz="900">
                          <a:effectLst/>
                          <a:latin typeface="Calibri"/>
                          <a:ea typeface="Calibri"/>
                          <a:cs typeface="Times New Roman"/>
                        </a:rPr>
                        <a:t>:</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 </a:t>
                      </a:r>
                      <a:endParaRPr lang="es-ES" sz="1000">
                        <a:effectLst/>
                        <a:latin typeface="Calibri"/>
                        <a:ea typeface="Calibri"/>
                        <a:cs typeface="Times New Roman"/>
                      </a:endParaRPr>
                    </a:p>
                    <a:p>
                      <a:pPr>
                        <a:lnSpc>
                          <a:spcPct val="115000"/>
                        </a:lnSpc>
                        <a:spcAft>
                          <a:spcPts val="0"/>
                        </a:spcAft>
                      </a:pPr>
                      <a:r>
                        <a:rPr lang="es-ES" sz="900" i="1">
                          <a:effectLst/>
                          <a:latin typeface="Calibri"/>
                          <a:ea typeface="Calibri"/>
                          <a:cs typeface="Times New Roman"/>
                        </a:rPr>
                        <a:t>Límite superior</a:t>
                      </a:r>
                      <a:r>
                        <a:rPr lang="es-ES" sz="900">
                          <a:effectLst/>
                          <a:latin typeface="Calibri"/>
                          <a:ea typeface="Calibri"/>
                          <a:cs typeface="Times New Roman"/>
                        </a:rPr>
                        <a:t>: no requerido </a:t>
                      </a:r>
                      <a:endParaRPr lang="es-ES" sz="1000">
                        <a:effectLst/>
                        <a:latin typeface="Calibri"/>
                        <a:ea typeface="Calibri"/>
                        <a:cs typeface="Times New Roman"/>
                      </a:endParaRPr>
                    </a:p>
                    <a:p>
                      <a:pPr>
                        <a:lnSpc>
                          <a:spcPct val="115000"/>
                        </a:lnSpc>
                        <a:spcAft>
                          <a:spcPts val="0"/>
                        </a:spcAft>
                      </a:pPr>
                      <a:r>
                        <a:rPr lang="es-ES" sz="900" i="1">
                          <a:effectLst/>
                          <a:latin typeface="Calibri"/>
                          <a:ea typeface="Calibri"/>
                          <a:cs typeface="Times New Roman"/>
                        </a:rPr>
                        <a:t>Límite inferior</a:t>
                      </a:r>
                      <a:r>
                        <a:rPr lang="es-ES" sz="900">
                          <a:effectLst/>
                          <a:latin typeface="Calibri"/>
                          <a:ea typeface="Calibri"/>
                          <a:cs typeface="Times New Roman"/>
                        </a:rPr>
                        <a:t>: 2 renuevos viables por 0.01ha de claro</a:t>
                      </a:r>
                      <a:endParaRPr lang="es-ES" sz="1000">
                        <a:effectLst/>
                        <a:latin typeface="Calibri"/>
                        <a:ea typeface="Calibri"/>
                        <a:cs typeface="Times New Roman"/>
                      </a:endParaRPr>
                    </a:p>
                    <a:p>
                      <a:pPr>
                        <a:lnSpc>
                          <a:spcPct val="115000"/>
                        </a:lnSpc>
                        <a:spcAft>
                          <a:spcPts val="0"/>
                        </a:spcAft>
                      </a:pPr>
                      <a:r>
                        <a:rPr lang="es-ES" sz="900">
                          <a:effectLst/>
                          <a:latin typeface="Calibri"/>
                          <a:ea typeface="Calibri"/>
                          <a:cs typeface="Times New Roman"/>
                        </a:rPr>
                        <a:t> </a:t>
                      </a:r>
                      <a:endParaRPr lang="es-ES" sz="100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5358">
                <a:tc>
                  <a:txBody>
                    <a:bodyPr/>
                    <a:lstStyle/>
                    <a:p>
                      <a:pPr>
                        <a:lnSpc>
                          <a:spcPct val="115000"/>
                        </a:lnSpc>
                        <a:spcAft>
                          <a:spcPts val="0"/>
                        </a:spcAft>
                      </a:pPr>
                      <a:r>
                        <a:rPr lang="es-ES" sz="900">
                          <a:effectLst/>
                          <a:latin typeface="Calibri"/>
                          <a:ea typeface="Calibri"/>
                          <a:cs typeface="Times New Roman"/>
                        </a:rPr>
                        <a:t>Cualquier especie típica debe encontrarse también en estado de conservación favorable.</a:t>
                      </a:r>
                      <a:endParaRPr lang="es-ES" sz="100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dirty="0">
                          <a:effectLst/>
                          <a:latin typeface="Calibri"/>
                          <a:ea typeface="Calibri"/>
                          <a:cs typeface="Times New Roman"/>
                        </a:rPr>
                        <a:t>El bosque tiene </a:t>
                      </a:r>
                      <a:r>
                        <a:rPr lang="es-ES" sz="900" b="1" dirty="0">
                          <a:effectLst/>
                          <a:latin typeface="Calibri"/>
                          <a:ea typeface="Calibri"/>
                          <a:cs typeface="Times New Roman"/>
                        </a:rPr>
                        <a:t>dosel</a:t>
                      </a:r>
                      <a:r>
                        <a:rPr lang="es-ES" sz="900" dirty="0">
                          <a:effectLst/>
                          <a:latin typeface="Calibri"/>
                          <a:ea typeface="Calibri"/>
                          <a:cs typeface="Times New Roman"/>
                        </a:rPr>
                        <a:t> y </a:t>
                      </a:r>
                      <a:r>
                        <a:rPr lang="es-ES" sz="900" b="1" dirty="0">
                          <a:effectLst/>
                          <a:latin typeface="Calibri"/>
                          <a:ea typeface="Calibri"/>
                          <a:cs typeface="Times New Roman"/>
                        </a:rPr>
                        <a:t>sotobosque</a:t>
                      </a:r>
                      <a:r>
                        <a:rPr lang="es-ES" sz="900" dirty="0">
                          <a:effectLst/>
                          <a:latin typeface="Calibri"/>
                          <a:ea typeface="Calibri"/>
                          <a:cs typeface="Times New Roman"/>
                        </a:rPr>
                        <a:t> que incluye especies nativas de árboles de todas las edades con abundancia de árboles en pie y </a:t>
                      </a:r>
                      <a:r>
                        <a:rPr lang="es-ES" sz="900" b="1" dirty="0">
                          <a:effectLst/>
                          <a:latin typeface="Calibri"/>
                          <a:ea typeface="Calibri"/>
                          <a:cs typeface="Times New Roman"/>
                        </a:rPr>
                        <a:t>madera muerta</a:t>
                      </a:r>
                      <a:r>
                        <a:rPr lang="es-ES" sz="900" dirty="0">
                          <a:effectLst/>
                          <a:latin typeface="Calibri"/>
                          <a:ea typeface="Calibri"/>
                          <a:cs typeface="Times New Roman"/>
                        </a:rPr>
                        <a:t> para proveer de hábitat a otras especies forestales incluyendo invertebrados y hongos.</a:t>
                      </a:r>
                      <a:endParaRPr lang="es-ES" sz="1000" dirty="0">
                        <a:effectLst/>
                        <a:latin typeface="Calibri"/>
                        <a:ea typeface="Calibri"/>
                        <a:cs typeface="Times New Roman"/>
                      </a:endParaRPr>
                    </a:p>
                    <a:p>
                      <a:pPr>
                        <a:lnSpc>
                          <a:spcPct val="115000"/>
                        </a:lnSpc>
                        <a:spcAft>
                          <a:spcPts val="0"/>
                        </a:spcAft>
                      </a:pPr>
                      <a:r>
                        <a:rPr lang="es-ES" sz="900" dirty="0">
                          <a:effectLst/>
                          <a:latin typeface="Calibri"/>
                          <a:ea typeface="Calibri"/>
                          <a:cs typeface="Times New Roman"/>
                        </a:rPr>
                        <a:t> </a:t>
                      </a:r>
                      <a:endParaRPr lang="es-ES" sz="1000" dirty="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dirty="0">
                          <a:effectLst/>
                          <a:latin typeface="Calibri"/>
                          <a:ea typeface="Calibri"/>
                          <a:cs typeface="Times New Roman"/>
                        </a:rPr>
                        <a:t>5. Composición de especies del dosel</a:t>
                      </a:r>
                      <a:r>
                        <a:rPr lang="es-ES" sz="900" dirty="0">
                          <a:effectLst/>
                          <a:latin typeface="Calibri"/>
                          <a:ea typeface="Calibri"/>
                          <a:cs typeface="Times New Roman"/>
                        </a:rPr>
                        <a:t>:</a:t>
                      </a:r>
                      <a:endParaRPr lang="es-ES" sz="1000" dirty="0">
                        <a:effectLst/>
                        <a:latin typeface="Calibri"/>
                        <a:ea typeface="Calibri"/>
                        <a:cs typeface="Times New Roman"/>
                      </a:endParaRPr>
                    </a:p>
                    <a:p>
                      <a:pPr>
                        <a:lnSpc>
                          <a:spcPct val="115000"/>
                        </a:lnSpc>
                        <a:spcAft>
                          <a:spcPts val="0"/>
                        </a:spcAft>
                      </a:pPr>
                      <a:r>
                        <a:rPr lang="es-ES" sz="900" dirty="0">
                          <a:effectLst/>
                          <a:latin typeface="Calibri"/>
                          <a:ea typeface="Calibri"/>
                          <a:cs typeface="Times New Roman"/>
                        </a:rPr>
                        <a:t> </a:t>
                      </a:r>
                      <a:endParaRPr lang="es-ES" sz="1000" dirty="0">
                        <a:effectLst/>
                        <a:latin typeface="Calibri"/>
                        <a:ea typeface="Calibri"/>
                        <a:cs typeface="Times New Roman"/>
                      </a:endParaRPr>
                    </a:p>
                    <a:p>
                      <a:pPr>
                        <a:lnSpc>
                          <a:spcPct val="115000"/>
                        </a:lnSpc>
                        <a:spcAft>
                          <a:spcPts val="0"/>
                        </a:spcAft>
                      </a:pPr>
                      <a:r>
                        <a:rPr lang="es-ES" sz="900" i="1" dirty="0">
                          <a:effectLst/>
                          <a:latin typeface="Calibri"/>
                          <a:ea typeface="Calibri"/>
                          <a:cs typeface="Times New Roman"/>
                        </a:rPr>
                        <a:t>Límite superior</a:t>
                      </a:r>
                      <a:r>
                        <a:rPr lang="es-ES" sz="900" dirty="0">
                          <a:effectLst/>
                          <a:latin typeface="Calibri"/>
                          <a:ea typeface="Calibri"/>
                          <a:cs typeface="Times New Roman"/>
                        </a:rPr>
                        <a:t>: no requerido</a:t>
                      </a:r>
                      <a:endParaRPr lang="es-ES" sz="1000" dirty="0">
                        <a:effectLst/>
                        <a:latin typeface="Calibri"/>
                        <a:ea typeface="Calibri"/>
                        <a:cs typeface="Times New Roman"/>
                      </a:endParaRPr>
                    </a:p>
                    <a:p>
                      <a:pPr>
                        <a:lnSpc>
                          <a:spcPct val="115000"/>
                        </a:lnSpc>
                        <a:spcAft>
                          <a:spcPts val="0"/>
                        </a:spcAft>
                      </a:pPr>
                      <a:r>
                        <a:rPr lang="es-ES" sz="900" i="1" dirty="0">
                          <a:effectLst/>
                          <a:latin typeface="Calibri"/>
                          <a:ea typeface="Calibri"/>
                          <a:cs typeface="Times New Roman"/>
                        </a:rPr>
                        <a:t>Límite inferior</a:t>
                      </a:r>
                      <a:r>
                        <a:rPr lang="es-ES" sz="900" dirty="0">
                          <a:effectLst/>
                          <a:latin typeface="Calibri"/>
                          <a:ea typeface="Calibri"/>
                          <a:cs typeface="Times New Roman"/>
                        </a:rPr>
                        <a:t>: 90% de especies autóctonas</a:t>
                      </a:r>
                      <a:endParaRPr lang="es-ES" sz="1000" dirty="0">
                        <a:effectLst/>
                        <a:latin typeface="Calibri"/>
                        <a:ea typeface="Calibri"/>
                        <a:cs typeface="Times New Roman"/>
                      </a:endParaRPr>
                    </a:p>
                    <a:p>
                      <a:pPr>
                        <a:lnSpc>
                          <a:spcPct val="115000"/>
                        </a:lnSpc>
                        <a:spcAft>
                          <a:spcPts val="0"/>
                        </a:spcAft>
                      </a:pPr>
                      <a:r>
                        <a:rPr lang="es-ES" sz="900" dirty="0">
                          <a:effectLst/>
                          <a:latin typeface="Calibri"/>
                          <a:ea typeface="Calibri"/>
                          <a:cs typeface="Times New Roman"/>
                        </a:rPr>
                        <a:t> </a:t>
                      </a:r>
                      <a:endParaRPr lang="es-ES" sz="1000" dirty="0">
                        <a:effectLst/>
                        <a:latin typeface="Calibri"/>
                        <a:ea typeface="Calibri"/>
                        <a:cs typeface="Times New Roman"/>
                      </a:endParaRPr>
                    </a:p>
                    <a:p>
                      <a:pPr>
                        <a:lnSpc>
                          <a:spcPct val="115000"/>
                        </a:lnSpc>
                        <a:spcAft>
                          <a:spcPts val="0"/>
                        </a:spcAft>
                      </a:pPr>
                      <a:r>
                        <a:rPr lang="es-ES" sz="900" b="1" dirty="0">
                          <a:effectLst/>
                          <a:latin typeface="Calibri"/>
                          <a:ea typeface="Calibri"/>
                          <a:cs typeface="Times New Roman"/>
                        </a:rPr>
                        <a:t>6. Volumen de madera muerta (árboles y ramas caídos, ramas muertas en árboles vivos, árboles muertos en pie)</a:t>
                      </a:r>
                      <a:r>
                        <a:rPr lang="es-ES" sz="900" dirty="0">
                          <a:effectLst/>
                          <a:latin typeface="Calibri"/>
                          <a:ea typeface="Calibri"/>
                          <a:cs typeface="Times New Roman"/>
                        </a:rPr>
                        <a:t>:</a:t>
                      </a:r>
                      <a:endParaRPr lang="es-ES" sz="1000" dirty="0">
                        <a:effectLst/>
                        <a:latin typeface="Calibri"/>
                        <a:ea typeface="Calibri"/>
                        <a:cs typeface="Times New Roman"/>
                      </a:endParaRPr>
                    </a:p>
                    <a:p>
                      <a:pPr>
                        <a:lnSpc>
                          <a:spcPct val="115000"/>
                        </a:lnSpc>
                        <a:spcAft>
                          <a:spcPts val="0"/>
                        </a:spcAft>
                      </a:pPr>
                      <a:r>
                        <a:rPr lang="es-ES" sz="900" dirty="0">
                          <a:effectLst/>
                          <a:latin typeface="Calibri"/>
                          <a:ea typeface="Calibri"/>
                          <a:cs typeface="Times New Roman"/>
                        </a:rPr>
                        <a:t> </a:t>
                      </a:r>
                      <a:endParaRPr lang="es-ES" sz="1000" dirty="0">
                        <a:effectLst/>
                        <a:latin typeface="Calibri"/>
                        <a:ea typeface="Calibri"/>
                        <a:cs typeface="Times New Roman"/>
                      </a:endParaRPr>
                    </a:p>
                    <a:p>
                      <a:pPr>
                        <a:lnSpc>
                          <a:spcPct val="115000"/>
                        </a:lnSpc>
                        <a:spcAft>
                          <a:spcPts val="0"/>
                        </a:spcAft>
                      </a:pPr>
                      <a:r>
                        <a:rPr lang="es-ES" sz="900" i="1" dirty="0">
                          <a:effectLst/>
                          <a:latin typeface="Calibri"/>
                          <a:ea typeface="Calibri"/>
                          <a:cs typeface="Times New Roman"/>
                        </a:rPr>
                        <a:t>Límite superior</a:t>
                      </a:r>
                      <a:r>
                        <a:rPr lang="es-ES" sz="900" dirty="0">
                          <a:effectLst/>
                          <a:latin typeface="Calibri"/>
                          <a:ea typeface="Calibri"/>
                          <a:cs typeface="Times New Roman"/>
                        </a:rPr>
                        <a:t>: no requerido</a:t>
                      </a:r>
                      <a:endParaRPr lang="es-ES" sz="1000" dirty="0">
                        <a:effectLst/>
                        <a:latin typeface="Calibri"/>
                        <a:ea typeface="Calibri"/>
                        <a:cs typeface="Times New Roman"/>
                      </a:endParaRPr>
                    </a:p>
                    <a:p>
                      <a:pPr>
                        <a:lnSpc>
                          <a:spcPct val="115000"/>
                        </a:lnSpc>
                        <a:spcAft>
                          <a:spcPts val="0"/>
                        </a:spcAft>
                      </a:pPr>
                      <a:r>
                        <a:rPr lang="es-ES" sz="900" i="1" dirty="0">
                          <a:effectLst/>
                          <a:latin typeface="Calibri"/>
                          <a:ea typeface="Calibri"/>
                          <a:cs typeface="Times New Roman"/>
                        </a:rPr>
                        <a:t>Límite inferior</a:t>
                      </a:r>
                      <a:r>
                        <a:rPr lang="es-ES" sz="900" dirty="0">
                          <a:effectLst/>
                          <a:latin typeface="Calibri"/>
                          <a:ea typeface="Calibri"/>
                          <a:cs typeface="Times New Roman"/>
                        </a:rPr>
                        <a:t>: 30 m</a:t>
                      </a:r>
                      <a:r>
                        <a:rPr lang="es-ES" sz="900" baseline="30000" dirty="0">
                          <a:effectLst/>
                          <a:latin typeface="Calibri"/>
                          <a:ea typeface="Calibri"/>
                          <a:cs typeface="Times New Roman"/>
                        </a:rPr>
                        <a:t>3</a:t>
                      </a:r>
                      <a:r>
                        <a:rPr lang="es-ES" sz="900" dirty="0">
                          <a:effectLst/>
                          <a:latin typeface="Calibri"/>
                          <a:ea typeface="Calibri"/>
                          <a:cs typeface="Times New Roman"/>
                        </a:rPr>
                        <a:t>/ha</a:t>
                      </a:r>
                      <a:endParaRPr lang="es-ES" sz="1000" dirty="0">
                        <a:effectLst/>
                        <a:latin typeface="Calibri"/>
                        <a:ea typeface="Calibri"/>
                        <a:cs typeface="Times New Roman"/>
                      </a:endParaRPr>
                    </a:p>
                    <a:p>
                      <a:pPr>
                        <a:lnSpc>
                          <a:spcPct val="115000"/>
                        </a:lnSpc>
                        <a:spcAft>
                          <a:spcPts val="0"/>
                        </a:spcAft>
                      </a:pPr>
                      <a:r>
                        <a:rPr lang="es-ES" sz="900" dirty="0">
                          <a:effectLst/>
                          <a:latin typeface="Calibri"/>
                          <a:ea typeface="Calibri"/>
                          <a:cs typeface="Times New Roman"/>
                        </a:rPr>
                        <a:t> </a:t>
                      </a:r>
                      <a:endParaRPr lang="es-ES" sz="1000" dirty="0">
                        <a:effectLst/>
                        <a:latin typeface="Calibri"/>
                        <a:ea typeface="Calibri"/>
                        <a:cs typeface="Times New Roman"/>
                      </a:endParaRPr>
                    </a:p>
                  </a:txBody>
                  <a:tcPr marL="41187" marR="41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descr="C:\ALMACEN\FRECT\Estatutos y Logos\Logo FRECT_DEFINI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7309" y="5949280"/>
            <a:ext cx="1661195" cy="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74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899567310"/>
              </p:ext>
            </p:extLst>
          </p:nvPr>
        </p:nvGraphicFramePr>
        <p:xfrm>
          <a:off x="2051720" y="404664"/>
          <a:ext cx="5328591" cy="6309360"/>
        </p:xfrm>
        <a:graphic>
          <a:graphicData uri="http://schemas.openxmlformats.org/drawingml/2006/table">
            <a:tbl>
              <a:tblPr firstRow="1" firstCol="1" bandRow="1"/>
              <a:tblGrid>
                <a:gridCol w="1775992"/>
                <a:gridCol w="1775992"/>
                <a:gridCol w="1776607"/>
              </a:tblGrid>
              <a:tr h="134197">
                <a:tc gridSpan="3">
                  <a:txBody>
                    <a:bodyPr/>
                    <a:lstStyle/>
                    <a:p>
                      <a:pPr>
                        <a:lnSpc>
                          <a:spcPct val="115000"/>
                        </a:lnSpc>
                        <a:spcAft>
                          <a:spcPts val="0"/>
                        </a:spcAft>
                      </a:pPr>
                      <a:r>
                        <a:rPr lang="es-ES" sz="900" b="1" i="1">
                          <a:effectLst/>
                          <a:latin typeface="Calibri"/>
                          <a:ea typeface="Calibri"/>
                          <a:cs typeface="Times New Roman"/>
                        </a:rPr>
                        <a:t>Ejemplo para una especie</a:t>
                      </a:r>
                      <a:endParaRPr lang="es-ES" sz="900">
                        <a:effectLst/>
                        <a:latin typeface="Calibri"/>
                        <a:ea typeface="Calibri"/>
                        <a:cs typeface="Times New Roman"/>
                      </a:endParaRP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68393">
                <a:tc>
                  <a:txBody>
                    <a:bodyPr/>
                    <a:lstStyle/>
                    <a:p>
                      <a:pPr>
                        <a:lnSpc>
                          <a:spcPct val="115000"/>
                        </a:lnSpc>
                        <a:spcAft>
                          <a:spcPts val="0"/>
                        </a:spcAft>
                      </a:pPr>
                      <a:r>
                        <a:rPr lang="es-ES" sz="900" b="1">
                          <a:effectLst/>
                          <a:latin typeface="Calibri"/>
                          <a:ea typeface="Calibri"/>
                          <a:cs typeface="Times New Roman"/>
                        </a:rPr>
                        <a:t>Estado favorable de conservación (Arao común)</a:t>
                      </a:r>
                      <a:endParaRPr lang="es-ES" sz="900">
                        <a:effectLst/>
                        <a:latin typeface="Calibri"/>
                        <a:ea typeface="Calibri"/>
                        <a:cs typeface="Times New Roman"/>
                      </a:endParaRP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a:effectLst/>
                          <a:latin typeface="Calibri"/>
                          <a:ea typeface="Calibri"/>
                          <a:cs typeface="Times New Roman"/>
                        </a:rPr>
                        <a:t>Visión (atributos se encuentran resaltados)</a:t>
                      </a:r>
                      <a:endParaRPr lang="es-ES" sz="900">
                        <a:effectLst/>
                        <a:latin typeface="Calibri"/>
                        <a:ea typeface="Calibri"/>
                        <a:cs typeface="Times New Roman"/>
                      </a:endParaRP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a:effectLst/>
                          <a:latin typeface="Calibri"/>
                          <a:ea typeface="Calibri"/>
                          <a:cs typeface="Times New Roman"/>
                        </a:rPr>
                        <a:t>Atributos cuantificados con límites</a:t>
                      </a:r>
                      <a:endParaRPr lang="es-ES" sz="900">
                        <a:effectLst/>
                        <a:latin typeface="Calibri"/>
                        <a:ea typeface="Calibri"/>
                        <a:cs typeface="Times New Roman"/>
                      </a:endParaRP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7147">
                <a:tc>
                  <a:txBody>
                    <a:bodyPr/>
                    <a:lstStyle/>
                    <a:p>
                      <a:pPr>
                        <a:lnSpc>
                          <a:spcPct val="115000"/>
                        </a:lnSpc>
                        <a:spcAft>
                          <a:spcPts val="0"/>
                        </a:spcAft>
                      </a:pPr>
                      <a:r>
                        <a:rPr lang="es-ES" sz="900">
                          <a:effectLst/>
                          <a:latin typeface="Calibri"/>
                          <a:ea typeface="Calibri"/>
                          <a:cs typeface="Times New Roman"/>
                        </a:rPr>
                        <a:t>El tamaño de la población debe mantenerse o aumentar.</a:t>
                      </a: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effectLst/>
                          <a:latin typeface="Calibri"/>
                          <a:ea typeface="Calibri"/>
                          <a:cs typeface="Times New Roman"/>
                        </a:rPr>
                        <a:t>La isla es un lugar de cría muy importante para una población grande, robusta y resiliente de arao común. El </a:t>
                      </a:r>
                      <a:r>
                        <a:rPr lang="es-ES" sz="900" b="1">
                          <a:effectLst/>
                          <a:latin typeface="Calibri"/>
                          <a:ea typeface="Calibri"/>
                          <a:cs typeface="Times New Roman"/>
                        </a:rPr>
                        <a:t>tamaño de la población</a:t>
                      </a:r>
                      <a:r>
                        <a:rPr lang="es-ES" sz="900">
                          <a:effectLst/>
                          <a:latin typeface="Calibri"/>
                          <a:ea typeface="Calibri"/>
                          <a:cs typeface="Times New Roman"/>
                        </a:rPr>
                        <a:t> es estable o en aumento (en 2017 la población era de 21.688 individuos). </a:t>
                      </a: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effectLst/>
                          <a:latin typeface="Calibri"/>
                          <a:ea typeface="Calibri"/>
                          <a:cs typeface="Times New Roman"/>
                        </a:rPr>
                        <a:t>1. </a:t>
                      </a:r>
                      <a:r>
                        <a:rPr lang="es-ES" sz="900" b="1">
                          <a:effectLst/>
                          <a:latin typeface="Calibri"/>
                          <a:ea typeface="Calibri"/>
                          <a:cs typeface="Times New Roman"/>
                        </a:rPr>
                        <a:t>Población total</a:t>
                      </a:r>
                      <a:r>
                        <a:rPr lang="es-ES" sz="900">
                          <a:effectLst/>
                          <a:latin typeface="Calibri"/>
                          <a:ea typeface="Calibri"/>
                          <a:cs typeface="Times New Roman"/>
                        </a:rPr>
                        <a:t>:</a:t>
                      </a:r>
                    </a:p>
                    <a:p>
                      <a:pPr>
                        <a:lnSpc>
                          <a:spcPct val="115000"/>
                        </a:lnSpc>
                        <a:spcAft>
                          <a:spcPts val="0"/>
                        </a:spcAft>
                      </a:pPr>
                      <a:r>
                        <a:rPr lang="es-ES" sz="900">
                          <a:effectLst/>
                          <a:latin typeface="Calibri"/>
                          <a:ea typeface="Calibri"/>
                          <a:cs typeface="Times New Roman"/>
                        </a:rPr>
                        <a:t> </a:t>
                      </a:r>
                    </a:p>
                    <a:p>
                      <a:pPr>
                        <a:lnSpc>
                          <a:spcPct val="115000"/>
                        </a:lnSpc>
                        <a:spcAft>
                          <a:spcPts val="0"/>
                        </a:spcAft>
                      </a:pPr>
                      <a:r>
                        <a:rPr lang="es-ES" sz="900" i="1">
                          <a:effectLst/>
                          <a:latin typeface="Calibri"/>
                          <a:ea typeface="Calibri"/>
                          <a:cs typeface="Times New Roman"/>
                        </a:rPr>
                        <a:t>Límite inferior</a:t>
                      </a:r>
                      <a:r>
                        <a:rPr lang="es-ES" sz="900">
                          <a:effectLst/>
                          <a:latin typeface="Calibri"/>
                          <a:ea typeface="Calibri"/>
                          <a:cs typeface="Times New Roman"/>
                        </a:rPr>
                        <a:t>: 3 años consecutivos con al menos 18.000 individuos</a:t>
                      </a:r>
                    </a:p>
                    <a:p>
                      <a:pPr>
                        <a:lnSpc>
                          <a:spcPct val="115000"/>
                        </a:lnSpc>
                        <a:spcAft>
                          <a:spcPts val="0"/>
                        </a:spcAft>
                      </a:pPr>
                      <a:r>
                        <a:rPr lang="es-ES" sz="900" i="1">
                          <a:effectLst/>
                          <a:latin typeface="Calibri"/>
                          <a:ea typeface="Calibri"/>
                          <a:cs typeface="Times New Roman"/>
                        </a:rPr>
                        <a:t>Límite superior</a:t>
                      </a:r>
                      <a:r>
                        <a:rPr lang="es-ES" sz="900">
                          <a:effectLst/>
                          <a:latin typeface="Calibri"/>
                          <a:ea typeface="Calibri"/>
                          <a:cs typeface="Times New Roman"/>
                        </a:rPr>
                        <a:t>: no requerido</a:t>
                      </a:r>
                    </a:p>
                    <a:p>
                      <a:pPr>
                        <a:lnSpc>
                          <a:spcPct val="115000"/>
                        </a:lnSpc>
                        <a:spcAft>
                          <a:spcPts val="0"/>
                        </a:spcAft>
                      </a:pPr>
                      <a:r>
                        <a:rPr lang="es-ES" sz="900">
                          <a:effectLst/>
                          <a:latin typeface="Calibri"/>
                          <a:ea typeface="Calibri"/>
                          <a:cs typeface="Times New Roman"/>
                        </a:rPr>
                        <a:t> </a:t>
                      </a:r>
                    </a:p>
                    <a:p>
                      <a:pPr>
                        <a:lnSpc>
                          <a:spcPct val="115000"/>
                        </a:lnSpc>
                        <a:spcAft>
                          <a:spcPts val="0"/>
                        </a:spcAft>
                      </a:pPr>
                      <a:r>
                        <a:rPr lang="es-ES" sz="900" b="1">
                          <a:effectLst/>
                          <a:latin typeface="Calibri"/>
                          <a:ea typeface="Calibri"/>
                          <a:cs typeface="Times New Roman"/>
                        </a:rPr>
                        <a:t>2. Población</a:t>
                      </a:r>
                      <a:r>
                        <a:rPr lang="es-ES" sz="900">
                          <a:effectLst/>
                          <a:latin typeface="Calibri"/>
                          <a:ea typeface="Calibri"/>
                          <a:cs typeface="Times New Roman"/>
                        </a:rPr>
                        <a:t> </a:t>
                      </a:r>
                      <a:r>
                        <a:rPr lang="es-ES" sz="900" b="1">
                          <a:effectLst/>
                          <a:latin typeface="Calibri"/>
                          <a:ea typeface="Calibri"/>
                          <a:cs typeface="Times New Roman"/>
                        </a:rPr>
                        <a:t>en la isla</a:t>
                      </a:r>
                      <a:r>
                        <a:rPr lang="es-ES" sz="900">
                          <a:effectLst/>
                          <a:latin typeface="Calibri"/>
                          <a:ea typeface="Calibri"/>
                          <a:cs typeface="Times New Roman"/>
                        </a:rPr>
                        <a:t>:</a:t>
                      </a:r>
                    </a:p>
                    <a:p>
                      <a:pPr>
                        <a:lnSpc>
                          <a:spcPct val="115000"/>
                        </a:lnSpc>
                        <a:spcAft>
                          <a:spcPts val="0"/>
                        </a:spcAft>
                      </a:pPr>
                      <a:r>
                        <a:rPr lang="es-ES" sz="900">
                          <a:effectLst/>
                          <a:latin typeface="Calibri"/>
                          <a:ea typeface="Calibri"/>
                          <a:cs typeface="Times New Roman"/>
                        </a:rPr>
                        <a:t> </a:t>
                      </a:r>
                    </a:p>
                    <a:p>
                      <a:pPr>
                        <a:lnSpc>
                          <a:spcPct val="115000"/>
                        </a:lnSpc>
                        <a:spcAft>
                          <a:spcPts val="0"/>
                        </a:spcAft>
                      </a:pPr>
                      <a:r>
                        <a:rPr lang="es-ES" sz="900" i="1">
                          <a:effectLst/>
                          <a:latin typeface="Calibri"/>
                          <a:ea typeface="Calibri"/>
                          <a:cs typeface="Times New Roman"/>
                        </a:rPr>
                        <a:t>Límite inferior</a:t>
                      </a:r>
                      <a:r>
                        <a:rPr lang="es-ES" sz="900">
                          <a:effectLst/>
                          <a:latin typeface="Calibri"/>
                          <a:ea typeface="Calibri"/>
                          <a:cs typeface="Times New Roman"/>
                        </a:rPr>
                        <a:t>: 3 años consecutivos con al menos el 90% del área disponible ocupada por colonias como se muestra en el mapa</a:t>
                      </a:r>
                    </a:p>
                    <a:p>
                      <a:pPr>
                        <a:lnSpc>
                          <a:spcPct val="115000"/>
                        </a:lnSpc>
                        <a:spcAft>
                          <a:spcPts val="0"/>
                        </a:spcAft>
                      </a:pPr>
                      <a:r>
                        <a:rPr lang="es-ES" sz="900" i="1">
                          <a:effectLst/>
                          <a:latin typeface="Calibri"/>
                          <a:ea typeface="Calibri"/>
                          <a:cs typeface="Times New Roman"/>
                        </a:rPr>
                        <a:t>Límite superior</a:t>
                      </a:r>
                      <a:r>
                        <a:rPr lang="es-ES" sz="900">
                          <a:effectLst/>
                          <a:latin typeface="Calibri"/>
                          <a:ea typeface="Calibri"/>
                          <a:cs typeface="Times New Roman"/>
                        </a:rPr>
                        <a:t>: no requerido</a:t>
                      </a:r>
                    </a:p>
                    <a:p>
                      <a:pPr>
                        <a:lnSpc>
                          <a:spcPct val="115000"/>
                        </a:lnSpc>
                        <a:spcAft>
                          <a:spcPts val="0"/>
                        </a:spcAft>
                      </a:pPr>
                      <a:r>
                        <a:rPr lang="es-ES" sz="900">
                          <a:effectLst/>
                          <a:latin typeface="Calibri"/>
                          <a:ea typeface="Calibri"/>
                          <a:cs typeface="Times New Roman"/>
                        </a:rPr>
                        <a:t> </a:t>
                      </a: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3574">
                <a:tc>
                  <a:txBody>
                    <a:bodyPr/>
                    <a:lstStyle/>
                    <a:p>
                      <a:pPr>
                        <a:lnSpc>
                          <a:spcPct val="115000"/>
                        </a:lnSpc>
                        <a:spcAft>
                          <a:spcPts val="0"/>
                        </a:spcAft>
                      </a:pPr>
                      <a:r>
                        <a:rPr lang="es-ES" sz="900">
                          <a:effectLst/>
                          <a:latin typeface="Calibri"/>
                          <a:ea typeface="Calibri"/>
                          <a:cs typeface="Times New Roman"/>
                        </a:rPr>
                        <a:t>El rango de la población no debe reducirse.</a:t>
                      </a: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effectLst/>
                          <a:latin typeface="Calibri"/>
                          <a:ea typeface="Calibri"/>
                          <a:cs typeface="Times New Roman"/>
                        </a:rPr>
                        <a:t>La </a:t>
                      </a:r>
                      <a:r>
                        <a:rPr lang="es-ES" sz="900" b="1">
                          <a:effectLst/>
                          <a:latin typeface="Calibri"/>
                          <a:ea typeface="Calibri"/>
                          <a:cs typeface="Times New Roman"/>
                        </a:rPr>
                        <a:t>distribución de las colonias</a:t>
                      </a:r>
                      <a:r>
                        <a:rPr lang="es-ES" sz="900">
                          <a:effectLst/>
                          <a:latin typeface="Calibri"/>
                          <a:ea typeface="Calibri"/>
                          <a:cs typeface="Times New Roman"/>
                        </a:rPr>
                        <a:t>, mostrada en el mapa, se mantiene o aumenta.</a:t>
                      </a: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a:effectLst/>
                          <a:latin typeface="Calibri"/>
                          <a:ea typeface="Calibri"/>
                          <a:cs typeface="Times New Roman"/>
                        </a:rPr>
                        <a:t>3. Distribución de las colonias</a:t>
                      </a:r>
                      <a:r>
                        <a:rPr lang="es-ES" sz="900">
                          <a:effectLst/>
                          <a:latin typeface="Calibri"/>
                          <a:ea typeface="Calibri"/>
                          <a:cs typeface="Times New Roman"/>
                        </a:rPr>
                        <a:t>:</a:t>
                      </a:r>
                    </a:p>
                    <a:p>
                      <a:pPr>
                        <a:lnSpc>
                          <a:spcPct val="115000"/>
                        </a:lnSpc>
                        <a:spcAft>
                          <a:spcPts val="0"/>
                        </a:spcAft>
                      </a:pPr>
                      <a:r>
                        <a:rPr lang="es-ES" sz="900">
                          <a:effectLst/>
                          <a:latin typeface="Calibri"/>
                          <a:ea typeface="Calibri"/>
                          <a:cs typeface="Times New Roman"/>
                        </a:rPr>
                        <a:t> </a:t>
                      </a:r>
                    </a:p>
                    <a:p>
                      <a:pPr>
                        <a:lnSpc>
                          <a:spcPct val="115000"/>
                        </a:lnSpc>
                        <a:spcAft>
                          <a:spcPts val="0"/>
                        </a:spcAft>
                      </a:pPr>
                      <a:r>
                        <a:rPr lang="es-ES" sz="900" i="1">
                          <a:effectLst/>
                          <a:latin typeface="Calibri"/>
                          <a:ea typeface="Calibri"/>
                          <a:cs typeface="Times New Roman"/>
                        </a:rPr>
                        <a:t>Límite inferior</a:t>
                      </a:r>
                      <a:r>
                        <a:rPr lang="es-ES" sz="900">
                          <a:effectLst/>
                          <a:latin typeface="Calibri"/>
                          <a:ea typeface="Calibri"/>
                          <a:cs typeface="Times New Roman"/>
                        </a:rPr>
                        <a:t>: 3 años consecutivos con al menos el 90% del área disponible ocupada</a:t>
                      </a:r>
                    </a:p>
                    <a:p>
                      <a:pPr>
                        <a:lnSpc>
                          <a:spcPct val="115000"/>
                        </a:lnSpc>
                        <a:spcAft>
                          <a:spcPts val="0"/>
                        </a:spcAft>
                      </a:pPr>
                      <a:r>
                        <a:rPr lang="es-ES" sz="900" i="1">
                          <a:effectLst/>
                          <a:latin typeface="Calibri"/>
                          <a:ea typeface="Calibri"/>
                          <a:cs typeface="Times New Roman"/>
                        </a:rPr>
                        <a:t>Límite superior</a:t>
                      </a:r>
                      <a:r>
                        <a:rPr lang="es-ES" sz="900">
                          <a:effectLst/>
                          <a:latin typeface="Calibri"/>
                          <a:ea typeface="Calibri"/>
                          <a:cs typeface="Times New Roman"/>
                        </a:rPr>
                        <a:t>: no requerido</a:t>
                      </a:r>
                    </a:p>
                    <a:p>
                      <a:pPr>
                        <a:lnSpc>
                          <a:spcPct val="115000"/>
                        </a:lnSpc>
                        <a:spcAft>
                          <a:spcPts val="0"/>
                        </a:spcAft>
                      </a:pPr>
                      <a:r>
                        <a:rPr lang="es-ES" sz="900">
                          <a:effectLst/>
                          <a:latin typeface="Calibri"/>
                          <a:ea typeface="Calibri"/>
                          <a:cs typeface="Times New Roman"/>
                        </a:rPr>
                        <a:t> </a:t>
                      </a: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1344">
                <a:tc>
                  <a:txBody>
                    <a:bodyPr/>
                    <a:lstStyle/>
                    <a:p>
                      <a:pPr>
                        <a:lnSpc>
                          <a:spcPct val="115000"/>
                        </a:lnSpc>
                        <a:spcAft>
                          <a:spcPts val="0"/>
                        </a:spcAft>
                      </a:pPr>
                      <a:r>
                        <a:rPr lang="es-ES" sz="900">
                          <a:effectLst/>
                          <a:latin typeface="Calibri"/>
                          <a:ea typeface="Calibri"/>
                          <a:cs typeface="Times New Roman"/>
                        </a:rPr>
                        <a:t>La población debe ser sostenible en el largo plazo.</a:t>
                      </a: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effectLst/>
                          <a:latin typeface="Calibri"/>
                          <a:ea typeface="Calibri"/>
                          <a:cs typeface="Times New Roman"/>
                        </a:rPr>
                        <a:t>La </a:t>
                      </a:r>
                      <a:r>
                        <a:rPr lang="es-ES" sz="900" b="1">
                          <a:effectLst/>
                          <a:latin typeface="Calibri"/>
                          <a:ea typeface="Calibri"/>
                          <a:cs typeface="Times New Roman"/>
                        </a:rPr>
                        <a:t>supervivencia de los adultos</a:t>
                      </a:r>
                      <a:r>
                        <a:rPr lang="es-ES" sz="900">
                          <a:effectLst/>
                          <a:latin typeface="Calibri"/>
                          <a:ea typeface="Calibri"/>
                          <a:cs typeface="Times New Roman"/>
                        </a:rPr>
                        <a:t> reproductores es al menos del 80% de un año para otro, y el </a:t>
                      </a:r>
                      <a:r>
                        <a:rPr lang="es-ES" sz="900" b="1">
                          <a:effectLst/>
                          <a:latin typeface="Calibri"/>
                          <a:ea typeface="Calibri"/>
                          <a:cs typeface="Times New Roman"/>
                        </a:rPr>
                        <a:t>éxito reproductor</a:t>
                      </a:r>
                      <a:r>
                        <a:rPr lang="es-ES" sz="900">
                          <a:effectLst/>
                          <a:latin typeface="Calibri"/>
                          <a:ea typeface="Calibri"/>
                          <a:cs typeface="Times New Roman"/>
                        </a:rPr>
                        <a:t> de las parejas es que al menos el 70% de ellas cría un pollo cada año.</a:t>
                      </a:r>
                    </a:p>
                    <a:p>
                      <a:pPr>
                        <a:lnSpc>
                          <a:spcPct val="115000"/>
                        </a:lnSpc>
                        <a:spcAft>
                          <a:spcPts val="0"/>
                        </a:spcAft>
                      </a:pPr>
                      <a:r>
                        <a:rPr lang="es-ES" sz="900">
                          <a:effectLst/>
                          <a:latin typeface="Calibri"/>
                          <a:ea typeface="Calibri"/>
                          <a:cs typeface="Times New Roman"/>
                        </a:rPr>
                        <a:t> </a:t>
                      </a: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b="1" dirty="0">
                          <a:effectLst/>
                          <a:latin typeface="Calibri"/>
                          <a:ea typeface="Calibri"/>
                          <a:cs typeface="Times New Roman"/>
                        </a:rPr>
                        <a:t>4. La tasa de supervivencia anual de las parejas reproductoras</a:t>
                      </a:r>
                      <a:r>
                        <a:rPr lang="es-ES" sz="900" dirty="0">
                          <a:effectLst/>
                          <a:latin typeface="Calibri"/>
                          <a:ea typeface="Calibri"/>
                          <a:cs typeface="Times New Roman"/>
                        </a:rPr>
                        <a:t>:</a:t>
                      </a:r>
                    </a:p>
                    <a:p>
                      <a:pPr>
                        <a:lnSpc>
                          <a:spcPct val="115000"/>
                        </a:lnSpc>
                        <a:spcAft>
                          <a:spcPts val="0"/>
                        </a:spcAft>
                      </a:pPr>
                      <a:r>
                        <a:rPr lang="es-ES" sz="900" dirty="0">
                          <a:effectLst/>
                          <a:latin typeface="Calibri"/>
                          <a:ea typeface="Calibri"/>
                          <a:cs typeface="Times New Roman"/>
                        </a:rPr>
                        <a:t> </a:t>
                      </a:r>
                    </a:p>
                    <a:p>
                      <a:pPr>
                        <a:lnSpc>
                          <a:spcPct val="115000"/>
                        </a:lnSpc>
                        <a:spcAft>
                          <a:spcPts val="0"/>
                        </a:spcAft>
                      </a:pPr>
                      <a:r>
                        <a:rPr lang="es-ES" sz="900" i="1" dirty="0">
                          <a:effectLst/>
                          <a:latin typeface="Calibri"/>
                          <a:ea typeface="Calibri"/>
                          <a:cs typeface="Times New Roman"/>
                        </a:rPr>
                        <a:t>Límite inferior</a:t>
                      </a:r>
                      <a:r>
                        <a:rPr lang="es-ES" sz="900" dirty="0">
                          <a:effectLst/>
                          <a:latin typeface="Calibri"/>
                          <a:ea typeface="Calibri"/>
                          <a:cs typeface="Times New Roman"/>
                        </a:rPr>
                        <a:t>: 3 años consecutivos con al menos una tasa de supervivencia del 80% </a:t>
                      </a:r>
                    </a:p>
                    <a:p>
                      <a:pPr>
                        <a:lnSpc>
                          <a:spcPct val="115000"/>
                        </a:lnSpc>
                        <a:spcAft>
                          <a:spcPts val="0"/>
                        </a:spcAft>
                      </a:pPr>
                      <a:r>
                        <a:rPr lang="es-ES" sz="900" i="1" dirty="0">
                          <a:effectLst/>
                          <a:latin typeface="Calibri"/>
                          <a:ea typeface="Calibri"/>
                          <a:cs typeface="Times New Roman"/>
                        </a:rPr>
                        <a:t>Límite superior</a:t>
                      </a:r>
                      <a:r>
                        <a:rPr lang="es-ES" sz="900" dirty="0">
                          <a:effectLst/>
                          <a:latin typeface="Calibri"/>
                          <a:ea typeface="Calibri"/>
                          <a:cs typeface="Times New Roman"/>
                        </a:rPr>
                        <a:t>: no requerido</a:t>
                      </a:r>
                    </a:p>
                    <a:p>
                      <a:pPr>
                        <a:lnSpc>
                          <a:spcPct val="115000"/>
                        </a:lnSpc>
                        <a:spcAft>
                          <a:spcPts val="0"/>
                        </a:spcAft>
                      </a:pPr>
                      <a:r>
                        <a:rPr lang="es-ES" sz="900" dirty="0">
                          <a:effectLst/>
                          <a:latin typeface="Calibri"/>
                          <a:ea typeface="Calibri"/>
                          <a:cs typeface="Times New Roman"/>
                        </a:rPr>
                        <a:t> </a:t>
                      </a:r>
                    </a:p>
                    <a:p>
                      <a:pPr>
                        <a:lnSpc>
                          <a:spcPct val="115000"/>
                        </a:lnSpc>
                        <a:spcAft>
                          <a:spcPts val="0"/>
                        </a:spcAft>
                      </a:pPr>
                      <a:r>
                        <a:rPr lang="es-ES" sz="900" b="1" dirty="0">
                          <a:effectLst/>
                          <a:latin typeface="Calibri"/>
                          <a:ea typeface="Calibri"/>
                          <a:cs typeface="Times New Roman"/>
                        </a:rPr>
                        <a:t>5. Éxito reproductor anual</a:t>
                      </a:r>
                      <a:r>
                        <a:rPr lang="es-ES" sz="900" dirty="0">
                          <a:effectLst/>
                          <a:latin typeface="Calibri"/>
                          <a:ea typeface="Calibri"/>
                          <a:cs typeface="Times New Roman"/>
                        </a:rPr>
                        <a:t>:</a:t>
                      </a:r>
                    </a:p>
                    <a:p>
                      <a:pPr>
                        <a:lnSpc>
                          <a:spcPct val="115000"/>
                        </a:lnSpc>
                        <a:spcAft>
                          <a:spcPts val="0"/>
                        </a:spcAft>
                      </a:pPr>
                      <a:r>
                        <a:rPr lang="es-ES" sz="900" dirty="0">
                          <a:effectLst/>
                          <a:latin typeface="Calibri"/>
                          <a:ea typeface="Calibri"/>
                          <a:cs typeface="Times New Roman"/>
                        </a:rPr>
                        <a:t> </a:t>
                      </a:r>
                    </a:p>
                    <a:p>
                      <a:pPr>
                        <a:lnSpc>
                          <a:spcPct val="115000"/>
                        </a:lnSpc>
                        <a:spcAft>
                          <a:spcPts val="0"/>
                        </a:spcAft>
                      </a:pPr>
                      <a:r>
                        <a:rPr lang="es-ES" sz="900" i="1" dirty="0">
                          <a:effectLst/>
                          <a:latin typeface="Calibri"/>
                          <a:ea typeface="Calibri"/>
                          <a:cs typeface="Times New Roman"/>
                        </a:rPr>
                        <a:t>Límite inferior</a:t>
                      </a:r>
                      <a:r>
                        <a:rPr lang="es-ES" sz="900" dirty="0">
                          <a:effectLst/>
                          <a:latin typeface="Calibri"/>
                          <a:ea typeface="Calibri"/>
                          <a:cs typeface="Times New Roman"/>
                        </a:rPr>
                        <a:t>: 3 años consecutivos con al menos 0.7 pollos por pareja reproductora </a:t>
                      </a:r>
                    </a:p>
                    <a:p>
                      <a:pPr>
                        <a:lnSpc>
                          <a:spcPct val="115000"/>
                        </a:lnSpc>
                        <a:spcAft>
                          <a:spcPts val="0"/>
                        </a:spcAft>
                      </a:pPr>
                      <a:r>
                        <a:rPr lang="es-ES" sz="900" i="1" dirty="0">
                          <a:effectLst/>
                          <a:latin typeface="Calibri"/>
                          <a:ea typeface="Calibri"/>
                          <a:cs typeface="Times New Roman"/>
                        </a:rPr>
                        <a:t>Límite superior</a:t>
                      </a:r>
                      <a:r>
                        <a:rPr lang="es-ES" sz="900" dirty="0">
                          <a:effectLst/>
                          <a:latin typeface="Calibri"/>
                          <a:ea typeface="Calibri"/>
                          <a:cs typeface="Times New Roman"/>
                        </a:rPr>
                        <a:t>: no requerido</a:t>
                      </a:r>
                    </a:p>
                    <a:p>
                      <a:pPr>
                        <a:lnSpc>
                          <a:spcPct val="115000"/>
                        </a:lnSpc>
                        <a:spcAft>
                          <a:spcPts val="0"/>
                        </a:spcAft>
                      </a:pPr>
                      <a:r>
                        <a:rPr lang="es-ES" sz="900" dirty="0">
                          <a:effectLst/>
                          <a:latin typeface="Calibri"/>
                          <a:ea typeface="Calibri"/>
                          <a:cs typeface="Times New Roman"/>
                        </a:rPr>
                        <a:t> </a:t>
                      </a:r>
                    </a:p>
                    <a:p>
                      <a:pPr>
                        <a:lnSpc>
                          <a:spcPct val="115000"/>
                        </a:lnSpc>
                        <a:spcAft>
                          <a:spcPts val="0"/>
                        </a:spcAft>
                      </a:pPr>
                      <a:r>
                        <a:rPr lang="es-ES" sz="900" dirty="0">
                          <a:effectLst/>
                          <a:latin typeface="Calibri"/>
                          <a:ea typeface="Calibri"/>
                          <a:cs typeface="Times New Roman"/>
                        </a:rPr>
                        <a:t> </a:t>
                      </a:r>
                    </a:p>
                  </a:txBody>
                  <a:tcPr marL="40251" marR="40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descr="C:\ALMACEN\FRECT\Estatutos y Logos\Logo FRECT_DEFINIT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7309" y="5949280"/>
            <a:ext cx="1661195" cy="671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13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1033</Words>
  <Application>Microsoft Office PowerPoint</Application>
  <PresentationFormat>Presentación en pantalla (4:3)</PresentationFormat>
  <Paragraphs>127</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Garamond</vt:lpstr>
      <vt:lpstr>Times New Roman</vt:lpstr>
      <vt:lpstr>Tema de Office</vt:lpstr>
      <vt:lpstr>Presentación de PowerPoint</vt:lpstr>
      <vt:lpstr>Qué es un objetivo de conservación</vt:lpstr>
      <vt:lpstr>Qué se entiende por estado de conservación favorable</vt:lpstr>
      <vt:lpstr>Qué se entiende por estado de conservación favorable</vt:lpstr>
      <vt:lpstr>Qué es un objetivo de conservación</vt:lpstr>
      <vt:lpstr>Qué es un objetivo de conservación</vt:lpstr>
      <vt:lpstr>Qué es un indicador de desempeño</vt:lpstr>
      <vt:lpstr>Presentación de PowerPoint</vt:lpstr>
      <vt:lpstr>Presentación de PowerPoint</vt:lpstr>
      <vt:lpstr>Referencias bibliográficas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ANTONIO</cp:lastModifiedBy>
  <cp:revision>29</cp:revision>
  <dcterms:created xsi:type="dcterms:W3CDTF">2018-11-02T17:14:42Z</dcterms:created>
  <dcterms:modified xsi:type="dcterms:W3CDTF">2019-06-21T07:07:26Z</dcterms:modified>
</cp:coreProperties>
</file>