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handoutMasterIdLst>
    <p:handoutMasterId r:id="rId36"/>
  </p:handoutMasterIdLst>
  <p:sldIdLst>
    <p:sldId id="257" r:id="rId2"/>
    <p:sldId id="291" r:id="rId3"/>
    <p:sldId id="496" r:id="rId4"/>
    <p:sldId id="497" r:id="rId5"/>
    <p:sldId id="500" r:id="rId6"/>
    <p:sldId id="501" r:id="rId7"/>
    <p:sldId id="258" r:id="rId8"/>
    <p:sldId id="294" r:id="rId9"/>
    <p:sldId id="331" r:id="rId10"/>
    <p:sldId id="445" r:id="rId11"/>
    <p:sldId id="278" r:id="rId12"/>
    <p:sldId id="279" r:id="rId13"/>
    <p:sldId id="449" r:id="rId14"/>
    <p:sldId id="450" r:id="rId15"/>
    <p:sldId id="393" r:id="rId16"/>
    <p:sldId id="493" r:id="rId17"/>
    <p:sldId id="474" r:id="rId18"/>
    <p:sldId id="462" r:id="rId19"/>
    <p:sldId id="394" r:id="rId20"/>
    <p:sldId id="495" r:id="rId21"/>
    <p:sldId id="464" r:id="rId22"/>
    <p:sldId id="476" r:id="rId23"/>
    <p:sldId id="478" r:id="rId24"/>
    <p:sldId id="490" r:id="rId25"/>
    <p:sldId id="484" r:id="rId26"/>
    <p:sldId id="485" r:id="rId27"/>
    <p:sldId id="486" r:id="rId28"/>
    <p:sldId id="487" r:id="rId29"/>
    <p:sldId id="488" r:id="rId30"/>
    <p:sldId id="489" r:id="rId31"/>
    <p:sldId id="455" r:id="rId32"/>
    <p:sldId id="494" r:id="rId33"/>
    <p:sldId id="350" r:id="rId34"/>
  </p:sldIdLst>
  <p:sldSz cx="9144000" cy="6858000" type="screen4x3"/>
  <p:notesSz cx="10233025" cy="7102475"/>
  <p:embeddedFontLst>
    <p:embeddedFont>
      <p:font typeface="Futura Bk" panose="020B0502020204020303" charset="0"/>
      <p:regular r:id="rId37"/>
      <p:bold r:id="rId38"/>
      <p:italic r:id="rId39"/>
    </p:embeddedFont>
    <p:embeddedFont>
      <p:font typeface="Verdana" panose="020B0604030504040204" pitchFamily="34" charset="0"/>
      <p:regular r:id="rId40"/>
      <p:bold r:id="rId41"/>
      <p:italic r:id="rId42"/>
      <p:boldItalic r:id="rId43"/>
    </p:embeddedFont>
    <p:embeddedFont>
      <p:font typeface="Garamond" panose="02020404030301010803" pitchFamily="18" charset="0"/>
      <p:regular r:id="rId44"/>
      <p:bold r:id="rId45"/>
      <p:italic r:id="rId46"/>
    </p:embeddedFont>
    <p:embeddedFont>
      <p:font typeface="Calibri" panose="020F0502020204030204" pitchFamily="34" charset="0"/>
      <p:regular r:id="rId47"/>
      <p:bold r:id="rId48"/>
      <p:italic r:id="rId49"/>
      <p:boldItalic r:id="rId50"/>
    </p:embeddedFont>
    <p:embeddedFont>
      <p:font typeface="Bodoni MT" panose="02070603080606020203" pitchFamily="18" charset="0"/>
      <p:regular r:id="rId51"/>
      <p:bold r:id="rId52"/>
      <p:italic r:id="rId53"/>
      <p:boldItalic r:id="rId54"/>
    </p:embeddedFont>
    <p:embeddedFont>
      <p:font typeface="Calibri Light" panose="020F0302020204030204" pitchFamily="34" charset="0"/>
      <p:regular r:id="rId55"/>
      <p:italic r:id="rId56"/>
    </p:embeddedFont>
    <p:embeddedFont>
      <p:font typeface="Gill Sans MT" panose="020B0502020104020203" pitchFamily="34" charset="0"/>
      <p:regular r:id="rId57"/>
      <p:bold r:id="rId58"/>
      <p:italic r:id="rId59"/>
      <p:boldItalic r:id="rId6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237" userDrawn="1">
          <p15:clr>
            <a:srgbClr val="A4A3A4"/>
          </p15:clr>
        </p15:guide>
        <p15:guide id="2" pos="322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6EE"/>
    <a:srgbClr val="808000"/>
    <a:srgbClr val="FFFF66"/>
    <a:srgbClr val="CCCC00"/>
    <a:srgbClr val="339966"/>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63" autoAdjust="0"/>
    <p:restoredTop sz="94660" autoAdjust="0"/>
  </p:normalViewPr>
  <p:slideViewPr>
    <p:cSldViewPr snapToGrid="0" showGuides="1">
      <p:cViewPr varScale="1">
        <p:scale>
          <a:sx n="113" d="100"/>
          <a:sy n="113" d="100"/>
        </p:scale>
        <p:origin x="990" y="96"/>
      </p:cViewPr>
      <p:guideLst>
        <p:guide orient="horz" pos="2137"/>
        <p:guide pos="2880"/>
      </p:guideLst>
    </p:cSldViewPr>
  </p:slideViewPr>
  <p:outlineViewPr>
    <p:cViewPr>
      <p:scale>
        <a:sx n="33" d="100"/>
        <a:sy n="33" d="100"/>
      </p:scale>
      <p:origin x="0" y="381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9" d="100"/>
          <a:sy n="119" d="100"/>
        </p:scale>
        <p:origin x="-1962" y="-102"/>
      </p:cViewPr>
      <p:guideLst>
        <p:guide orient="horz" pos="2237"/>
        <p:guide pos="322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FEF044-1BE6-4DC3-9209-87213BD73737}" type="doc">
      <dgm:prSet loTypeId="urn:microsoft.com/office/officeart/2005/8/layout/default" loCatId="list" qsTypeId="urn:microsoft.com/office/officeart/2005/8/quickstyle/3d2" qsCatId="3D" csTypeId="urn:microsoft.com/office/officeart/2005/8/colors/colorful2" csCatId="colorful" phldr="1"/>
      <dgm:spPr/>
      <dgm:t>
        <a:bodyPr/>
        <a:lstStyle/>
        <a:p>
          <a:endParaRPr lang="es-ES"/>
        </a:p>
      </dgm:t>
    </dgm:pt>
    <dgm:pt modelId="{2F3B2888-E721-4275-AE19-CFB8F7E2D4B6}">
      <dgm:prSet phldrT="[Texto]"/>
      <dgm:spPr/>
      <dgm:t>
        <a:bodyPr/>
        <a:lstStyle/>
        <a:p>
          <a:r>
            <a:rPr lang="es-ES" dirty="0"/>
            <a:t>Privados</a:t>
          </a:r>
        </a:p>
      </dgm:t>
    </dgm:pt>
    <dgm:pt modelId="{51B8C00D-7E44-4586-9A7E-977BC1B2EAE6}" type="parTrans" cxnId="{900D6D10-18A9-4B2B-8E55-DF4AF0EA4904}">
      <dgm:prSet/>
      <dgm:spPr/>
      <dgm:t>
        <a:bodyPr/>
        <a:lstStyle/>
        <a:p>
          <a:endParaRPr lang="es-ES"/>
        </a:p>
      </dgm:t>
    </dgm:pt>
    <dgm:pt modelId="{26D50DAD-C505-44F6-8F27-20664581FE54}" type="sibTrans" cxnId="{900D6D10-18A9-4B2B-8E55-DF4AF0EA4904}">
      <dgm:prSet/>
      <dgm:spPr/>
      <dgm:t>
        <a:bodyPr/>
        <a:lstStyle/>
        <a:p>
          <a:endParaRPr lang="es-ES"/>
        </a:p>
      </dgm:t>
    </dgm:pt>
    <dgm:pt modelId="{DD43238C-12A9-4F8D-B353-0C372ABF14C3}">
      <dgm:prSet phldrT="[Texto]"/>
      <dgm:spPr/>
      <dgm:t>
        <a:bodyPr/>
        <a:lstStyle/>
        <a:p>
          <a:r>
            <a:rPr lang="es-ES" dirty="0"/>
            <a:t>Públicos</a:t>
          </a:r>
        </a:p>
      </dgm:t>
    </dgm:pt>
    <dgm:pt modelId="{4EFBE019-0F93-4DFD-8E66-7F68B1494292}" type="parTrans" cxnId="{34AC3545-D9D0-4DFF-B03A-5B50073C0F61}">
      <dgm:prSet/>
      <dgm:spPr/>
      <dgm:t>
        <a:bodyPr/>
        <a:lstStyle/>
        <a:p>
          <a:endParaRPr lang="es-ES"/>
        </a:p>
      </dgm:t>
    </dgm:pt>
    <dgm:pt modelId="{07E4DF93-96CA-423D-92BD-5BACB5B28422}" type="sibTrans" cxnId="{34AC3545-D9D0-4DFF-B03A-5B50073C0F61}">
      <dgm:prSet/>
      <dgm:spPr/>
      <dgm:t>
        <a:bodyPr/>
        <a:lstStyle/>
        <a:p>
          <a:endParaRPr lang="es-ES"/>
        </a:p>
      </dgm:t>
    </dgm:pt>
    <dgm:pt modelId="{8CEDE167-83F5-47F4-99EF-75B1AE00328E}">
      <dgm:prSet phldrT="[Texto]"/>
      <dgm:spPr/>
      <dgm:t>
        <a:bodyPr/>
        <a:lstStyle/>
        <a:p>
          <a:r>
            <a:rPr lang="es-ES" dirty="0"/>
            <a:t>Comunales</a:t>
          </a:r>
        </a:p>
      </dgm:t>
    </dgm:pt>
    <dgm:pt modelId="{4CE60F77-6E14-4A64-885A-EE824B6F160E}" type="parTrans" cxnId="{0926EDC3-52D4-49A6-821C-7837627443DD}">
      <dgm:prSet/>
      <dgm:spPr/>
      <dgm:t>
        <a:bodyPr/>
        <a:lstStyle/>
        <a:p>
          <a:endParaRPr lang="es-ES"/>
        </a:p>
      </dgm:t>
    </dgm:pt>
    <dgm:pt modelId="{52C45BE2-DB05-4FA5-94FB-B9E7BC324E26}" type="sibTrans" cxnId="{0926EDC3-52D4-49A6-821C-7837627443DD}">
      <dgm:prSet/>
      <dgm:spPr/>
      <dgm:t>
        <a:bodyPr/>
        <a:lstStyle/>
        <a:p>
          <a:endParaRPr lang="es-ES"/>
        </a:p>
      </dgm:t>
    </dgm:pt>
    <dgm:pt modelId="{D91BECA9-B549-4810-8787-E90338B4681F}">
      <dgm:prSet phldrT="[Texto]"/>
      <dgm:spPr/>
      <dgm:t>
        <a:bodyPr/>
        <a:lstStyle/>
        <a:p>
          <a:r>
            <a:rPr lang="es-ES" dirty="0"/>
            <a:t>Colectivos</a:t>
          </a:r>
        </a:p>
      </dgm:t>
    </dgm:pt>
    <dgm:pt modelId="{5FDD4FA2-5E8B-43E3-BD82-90677EBF1B34}" type="parTrans" cxnId="{1354ACAF-06E2-4BB2-ADF1-EDD6655C30B8}">
      <dgm:prSet/>
      <dgm:spPr/>
      <dgm:t>
        <a:bodyPr/>
        <a:lstStyle/>
        <a:p>
          <a:endParaRPr lang="es-ES"/>
        </a:p>
      </dgm:t>
    </dgm:pt>
    <dgm:pt modelId="{C4C02FDB-5CDC-4AF7-83D1-79E4079E1C59}" type="sibTrans" cxnId="{1354ACAF-06E2-4BB2-ADF1-EDD6655C30B8}">
      <dgm:prSet/>
      <dgm:spPr/>
      <dgm:t>
        <a:bodyPr/>
        <a:lstStyle/>
        <a:p>
          <a:endParaRPr lang="es-ES"/>
        </a:p>
      </dgm:t>
    </dgm:pt>
    <dgm:pt modelId="{AF71EA2E-43B0-4569-913A-C88A6C45E3AA}" type="pres">
      <dgm:prSet presAssocID="{FAFEF044-1BE6-4DC3-9209-87213BD73737}" presName="diagram" presStyleCnt="0">
        <dgm:presLayoutVars>
          <dgm:dir/>
          <dgm:resizeHandles val="exact"/>
        </dgm:presLayoutVars>
      </dgm:prSet>
      <dgm:spPr/>
      <dgm:t>
        <a:bodyPr/>
        <a:lstStyle/>
        <a:p>
          <a:endParaRPr lang="es-ES"/>
        </a:p>
      </dgm:t>
    </dgm:pt>
    <dgm:pt modelId="{E881879E-40DD-4B92-8BFE-39BC9E67BE81}" type="pres">
      <dgm:prSet presAssocID="{2F3B2888-E721-4275-AE19-CFB8F7E2D4B6}" presName="node" presStyleLbl="node1" presStyleIdx="0" presStyleCnt="4">
        <dgm:presLayoutVars>
          <dgm:bulletEnabled val="1"/>
        </dgm:presLayoutVars>
      </dgm:prSet>
      <dgm:spPr/>
      <dgm:t>
        <a:bodyPr/>
        <a:lstStyle/>
        <a:p>
          <a:endParaRPr lang="es-ES"/>
        </a:p>
      </dgm:t>
    </dgm:pt>
    <dgm:pt modelId="{2966CEAC-0228-40C4-B452-D90E8DAE2D20}" type="pres">
      <dgm:prSet presAssocID="{26D50DAD-C505-44F6-8F27-20664581FE54}" presName="sibTrans" presStyleCnt="0"/>
      <dgm:spPr/>
    </dgm:pt>
    <dgm:pt modelId="{0610BF19-9D28-498F-8D9D-09FCCD98146D}" type="pres">
      <dgm:prSet presAssocID="{DD43238C-12A9-4F8D-B353-0C372ABF14C3}" presName="node" presStyleLbl="node1" presStyleIdx="1" presStyleCnt="4">
        <dgm:presLayoutVars>
          <dgm:bulletEnabled val="1"/>
        </dgm:presLayoutVars>
      </dgm:prSet>
      <dgm:spPr/>
      <dgm:t>
        <a:bodyPr/>
        <a:lstStyle/>
        <a:p>
          <a:endParaRPr lang="es-ES"/>
        </a:p>
      </dgm:t>
    </dgm:pt>
    <dgm:pt modelId="{301F43B5-F9EB-4756-ABD8-675660CAC176}" type="pres">
      <dgm:prSet presAssocID="{07E4DF93-96CA-423D-92BD-5BACB5B28422}" presName="sibTrans" presStyleCnt="0"/>
      <dgm:spPr/>
    </dgm:pt>
    <dgm:pt modelId="{CF043507-1B8E-47F4-B9A8-D00078C76D6B}" type="pres">
      <dgm:prSet presAssocID="{8CEDE167-83F5-47F4-99EF-75B1AE00328E}" presName="node" presStyleLbl="node1" presStyleIdx="2" presStyleCnt="4">
        <dgm:presLayoutVars>
          <dgm:bulletEnabled val="1"/>
        </dgm:presLayoutVars>
      </dgm:prSet>
      <dgm:spPr/>
      <dgm:t>
        <a:bodyPr/>
        <a:lstStyle/>
        <a:p>
          <a:endParaRPr lang="es-ES"/>
        </a:p>
      </dgm:t>
    </dgm:pt>
    <dgm:pt modelId="{C7F396D1-EC2F-4528-B7C1-8E43CF0CB014}" type="pres">
      <dgm:prSet presAssocID="{52C45BE2-DB05-4FA5-94FB-B9E7BC324E26}" presName="sibTrans" presStyleCnt="0"/>
      <dgm:spPr/>
    </dgm:pt>
    <dgm:pt modelId="{47F92E9C-0F9A-42CA-A21E-4B75A5F0ACB7}" type="pres">
      <dgm:prSet presAssocID="{D91BECA9-B549-4810-8787-E90338B4681F}" presName="node" presStyleLbl="node1" presStyleIdx="3" presStyleCnt="4">
        <dgm:presLayoutVars>
          <dgm:bulletEnabled val="1"/>
        </dgm:presLayoutVars>
      </dgm:prSet>
      <dgm:spPr/>
      <dgm:t>
        <a:bodyPr/>
        <a:lstStyle/>
        <a:p>
          <a:endParaRPr lang="es-ES"/>
        </a:p>
      </dgm:t>
    </dgm:pt>
  </dgm:ptLst>
  <dgm:cxnLst>
    <dgm:cxn modelId="{CB600534-8BEC-4EF6-9E17-FE74C31E6034}" type="presOf" srcId="{FAFEF044-1BE6-4DC3-9209-87213BD73737}" destId="{AF71EA2E-43B0-4569-913A-C88A6C45E3AA}" srcOrd="0" destOrd="0" presId="urn:microsoft.com/office/officeart/2005/8/layout/default"/>
    <dgm:cxn modelId="{039CD182-1CEC-4B7A-A3CC-114DABF5247D}" type="presOf" srcId="{2F3B2888-E721-4275-AE19-CFB8F7E2D4B6}" destId="{E881879E-40DD-4B92-8BFE-39BC9E67BE81}" srcOrd="0" destOrd="0" presId="urn:microsoft.com/office/officeart/2005/8/layout/default"/>
    <dgm:cxn modelId="{1354ACAF-06E2-4BB2-ADF1-EDD6655C30B8}" srcId="{FAFEF044-1BE6-4DC3-9209-87213BD73737}" destId="{D91BECA9-B549-4810-8787-E90338B4681F}" srcOrd="3" destOrd="0" parTransId="{5FDD4FA2-5E8B-43E3-BD82-90677EBF1B34}" sibTransId="{C4C02FDB-5CDC-4AF7-83D1-79E4079E1C59}"/>
    <dgm:cxn modelId="{0926EDC3-52D4-49A6-821C-7837627443DD}" srcId="{FAFEF044-1BE6-4DC3-9209-87213BD73737}" destId="{8CEDE167-83F5-47F4-99EF-75B1AE00328E}" srcOrd="2" destOrd="0" parTransId="{4CE60F77-6E14-4A64-885A-EE824B6F160E}" sibTransId="{52C45BE2-DB05-4FA5-94FB-B9E7BC324E26}"/>
    <dgm:cxn modelId="{34AC3545-D9D0-4DFF-B03A-5B50073C0F61}" srcId="{FAFEF044-1BE6-4DC3-9209-87213BD73737}" destId="{DD43238C-12A9-4F8D-B353-0C372ABF14C3}" srcOrd="1" destOrd="0" parTransId="{4EFBE019-0F93-4DFD-8E66-7F68B1494292}" sibTransId="{07E4DF93-96CA-423D-92BD-5BACB5B28422}"/>
    <dgm:cxn modelId="{C5EB2632-35F4-4389-BDDB-1C0562C42D51}" type="presOf" srcId="{8CEDE167-83F5-47F4-99EF-75B1AE00328E}" destId="{CF043507-1B8E-47F4-B9A8-D00078C76D6B}" srcOrd="0" destOrd="0" presId="urn:microsoft.com/office/officeart/2005/8/layout/default"/>
    <dgm:cxn modelId="{ACB6DF06-843D-4470-8BE6-246B6B25E9EF}" type="presOf" srcId="{DD43238C-12A9-4F8D-B353-0C372ABF14C3}" destId="{0610BF19-9D28-498F-8D9D-09FCCD98146D}" srcOrd="0" destOrd="0" presId="urn:microsoft.com/office/officeart/2005/8/layout/default"/>
    <dgm:cxn modelId="{900D6D10-18A9-4B2B-8E55-DF4AF0EA4904}" srcId="{FAFEF044-1BE6-4DC3-9209-87213BD73737}" destId="{2F3B2888-E721-4275-AE19-CFB8F7E2D4B6}" srcOrd="0" destOrd="0" parTransId="{51B8C00D-7E44-4586-9A7E-977BC1B2EAE6}" sibTransId="{26D50DAD-C505-44F6-8F27-20664581FE54}"/>
    <dgm:cxn modelId="{1F4705E1-7D4A-436D-B814-AE8F79C11E7B}" type="presOf" srcId="{D91BECA9-B549-4810-8787-E90338B4681F}" destId="{47F92E9C-0F9A-42CA-A21E-4B75A5F0ACB7}" srcOrd="0" destOrd="0" presId="urn:microsoft.com/office/officeart/2005/8/layout/default"/>
    <dgm:cxn modelId="{B3EB618D-95E1-4696-AB3B-CD45C2D626BD}" type="presParOf" srcId="{AF71EA2E-43B0-4569-913A-C88A6C45E3AA}" destId="{E881879E-40DD-4B92-8BFE-39BC9E67BE81}" srcOrd="0" destOrd="0" presId="urn:microsoft.com/office/officeart/2005/8/layout/default"/>
    <dgm:cxn modelId="{FEDFACE9-F127-4BEB-80B1-0ADDE414CA99}" type="presParOf" srcId="{AF71EA2E-43B0-4569-913A-C88A6C45E3AA}" destId="{2966CEAC-0228-40C4-B452-D90E8DAE2D20}" srcOrd="1" destOrd="0" presId="urn:microsoft.com/office/officeart/2005/8/layout/default"/>
    <dgm:cxn modelId="{80529FB0-7639-4E2A-B80D-E929144B3973}" type="presParOf" srcId="{AF71EA2E-43B0-4569-913A-C88A6C45E3AA}" destId="{0610BF19-9D28-498F-8D9D-09FCCD98146D}" srcOrd="2" destOrd="0" presId="urn:microsoft.com/office/officeart/2005/8/layout/default"/>
    <dgm:cxn modelId="{41C9EB60-B5AA-457F-8097-F13B75577424}" type="presParOf" srcId="{AF71EA2E-43B0-4569-913A-C88A6C45E3AA}" destId="{301F43B5-F9EB-4756-ABD8-675660CAC176}" srcOrd="3" destOrd="0" presId="urn:microsoft.com/office/officeart/2005/8/layout/default"/>
    <dgm:cxn modelId="{5E9BEDDB-6201-44EF-B57C-419C2D04538A}" type="presParOf" srcId="{AF71EA2E-43B0-4569-913A-C88A6C45E3AA}" destId="{CF043507-1B8E-47F4-B9A8-D00078C76D6B}" srcOrd="4" destOrd="0" presId="urn:microsoft.com/office/officeart/2005/8/layout/default"/>
    <dgm:cxn modelId="{1403318A-92C7-46D1-AC09-FFEBE940BB31}" type="presParOf" srcId="{AF71EA2E-43B0-4569-913A-C88A6C45E3AA}" destId="{C7F396D1-EC2F-4528-B7C1-8E43CF0CB014}" srcOrd="5" destOrd="0" presId="urn:microsoft.com/office/officeart/2005/8/layout/default"/>
    <dgm:cxn modelId="{04B80E90-77CA-4DF7-8B4A-164DC54D3536}" type="presParOf" srcId="{AF71EA2E-43B0-4569-913A-C88A6C45E3AA}" destId="{47F92E9C-0F9A-42CA-A21E-4B75A5F0ACB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FEF044-1BE6-4DC3-9209-87213BD73737}" type="doc">
      <dgm:prSet loTypeId="urn:microsoft.com/office/officeart/2005/8/layout/default" loCatId="list" qsTypeId="urn:microsoft.com/office/officeart/2005/8/quickstyle/3d2" qsCatId="3D" csTypeId="urn:microsoft.com/office/officeart/2005/8/colors/colorful2" csCatId="colorful" phldr="1"/>
      <dgm:spPr/>
      <dgm:t>
        <a:bodyPr/>
        <a:lstStyle/>
        <a:p>
          <a:endParaRPr lang="es-ES"/>
        </a:p>
      </dgm:t>
    </dgm:pt>
    <dgm:pt modelId="{2F3B2888-E721-4275-AE19-CFB8F7E2D4B6}">
      <dgm:prSet phldrT="[Texto]"/>
      <dgm:spPr/>
      <dgm:t>
        <a:bodyPr/>
        <a:lstStyle/>
        <a:p>
          <a:r>
            <a:rPr lang="es-ES" b="1" dirty="0">
              <a:effectLst>
                <a:outerShdw blurRad="38100" dist="38100" dir="2700000" algn="tl">
                  <a:srgbClr val="000000">
                    <a:alpha val="43137"/>
                  </a:srgbClr>
                </a:outerShdw>
              </a:effectLst>
            </a:rPr>
            <a:t>Privados</a:t>
          </a:r>
        </a:p>
      </dgm:t>
    </dgm:pt>
    <dgm:pt modelId="{51B8C00D-7E44-4586-9A7E-977BC1B2EAE6}" type="parTrans" cxnId="{900D6D10-18A9-4B2B-8E55-DF4AF0EA4904}">
      <dgm:prSet/>
      <dgm:spPr/>
      <dgm:t>
        <a:bodyPr/>
        <a:lstStyle/>
        <a:p>
          <a:endParaRPr lang="es-ES"/>
        </a:p>
      </dgm:t>
    </dgm:pt>
    <dgm:pt modelId="{26D50DAD-C505-44F6-8F27-20664581FE54}" type="sibTrans" cxnId="{900D6D10-18A9-4B2B-8E55-DF4AF0EA4904}">
      <dgm:prSet/>
      <dgm:spPr/>
      <dgm:t>
        <a:bodyPr/>
        <a:lstStyle/>
        <a:p>
          <a:endParaRPr lang="es-ES"/>
        </a:p>
      </dgm:t>
    </dgm:pt>
    <dgm:pt modelId="{DD43238C-12A9-4F8D-B353-0C372ABF14C3}">
      <dgm:prSet phldrT="[Texto]"/>
      <dgm:spPr/>
      <dgm:t>
        <a:bodyPr/>
        <a:lstStyle/>
        <a:p>
          <a:r>
            <a:rPr lang="es-ES" b="1" dirty="0">
              <a:solidFill>
                <a:schemeClr val="bg1"/>
              </a:solidFill>
              <a:effectLst>
                <a:outerShdw blurRad="38100" dist="38100" dir="2700000" algn="tl">
                  <a:srgbClr val="000000">
                    <a:alpha val="43137"/>
                  </a:srgbClr>
                </a:outerShdw>
              </a:effectLst>
            </a:rPr>
            <a:t>Públicos</a:t>
          </a:r>
        </a:p>
      </dgm:t>
    </dgm:pt>
    <dgm:pt modelId="{4EFBE019-0F93-4DFD-8E66-7F68B1494292}" type="parTrans" cxnId="{34AC3545-D9D0-4DFF-B03A-5B50073C0F61}">
      <dgm:prSet/>
      <dgm:spPr/>
      <dgm:t>
        <a:bodyPr/>
        <a:lstStyle/>
        <a:p>
          <a:endParaRPr lang="es-ES"/>
        </a:p>
      </dgm:t>
    </dgm:pt>
    <dgm:pt modelId="{07E4DF93-96CA-423D-92BD-5BACB5B28422}" type="sibTrans" cxnId="{34AC3545-D9D0-4DFF-B03A-5B50073C0F61}">
      <dgm:prSet/>
      <dgm:spPr/>
      <dgm:t>
        <a:bodyPr/>
        <a:lstStyle/>
        <a:p>
          <a:endParaRPr lang="es-ES"/>
        </a:p>
      </dgm:t>
    </dgm:pt>
    <dgm:pt modelId="{8CEDE167-83F5-47F4-99EF-75B1AE00328E}">
      <dgm:prSet phldrT="[Texto]"/>
      <dgm:spPr/>
      <dgm:t>
        <a:bodyPr/>
        <a:lstStyle/>
        <a:p>
          <a:r>
            <a:rPr lang="es-ES" b="1" dirty="0">
              <a:effectLst>
                <a:outerShdw blurRad="38100" dist="38100" dir="2700000" algn="tl">
                  <a:srgbClr val="000000">
                    <a:alpha val="43137"/>
                  </a:srgbClr>
                </a:outerShdw>
              </a:effectLst>
            </a:rPr>
            <a:t>Comunales</a:t>
          </a:r>
        </a:p>
      </dgm:t>
    </dgm:pt>
    <dgm:pt modelId="{4CE60F77-6E14-4A64-885A-EE824B6F160E}" type="parTrans" cxnId="{0926EDC3-52D4-49A6-821C-7837627443DD}">
      <dgm:prSet/>
      <dgm:spPr/>
      <dgm:t>
        <a:bodyPr/>
        <a:lstStyle/>
        <a:p>
          <a:endParaRPr lang="es-ES"/>
        </a:p>
      </dgm:t>
    </dgm:pt>
    <dgm:pt modelId="{52C45BE2-DB05-4FA5-94FB-B9E7BC324E26}" type="sibTrans" cxnId="{0926EDC3-52D4-49A6-821C-7837627443DD}">
      <dgm:prSet/>
      <dgm:spPr/>
      <dgm:t>
        <a:bodyPr/>
        <a:lstStyle/>
        <a:p>
          <a:endParaRPr lang="es-ES"/>
        </a:p>
      </dgm:t>
    </dgm:pt>
    <dgm:pt modelId="{D91BECA9-B549-4810-8787-E90338B4681F}">
      <dgm:prSet phldrT="[Texto]"/>
      <dgm:spPr/>
      <dgm:t>
        <a:bodyPr/>
        <a:lstStyle/>
        <a:p>
          <a:r>
            <a:rPr lang="es-ES" b="1" dirty="0">
              <a:effectLst>
                <a:outerShdw blurRad="38100" dist="38100" dir="2700000" algn="tl">
                  <a:srgbClr val="000000">
                    <a:alpha val="43137"/>
                  </a:srgbClr>
                </a:outerShdw>
              </a:effectLst>
            </a:rPr>
            <a:t>Colectivos</a:t>
          </a:r>
        </a:p>
      </dgm:t>
    </dgm:pt>
    <dgm:pt modelId="{5FDD4FA2-5E8B-43E3-BD82-90677EBF1B34}" type="parTrans" cxnId="{1354ACAF-06E2-4BB2-ADF1-EDD6655C30B8}">
      <dgm:prSet/>
      <dgm:spPr/>
      <dgm:t>
        <a:bodyPr/>
        <a:lstStyle/>
        <a:p>
          <a:endParaRPr lang="es-ES"/>
        </a:p>
      </dgm:t>
    </dgm:pt>
    <dgm:pt modelId="{C4C02FDB-5CDC-4AF7-83D1-79E4079E1C59}" type="sibTrans" cxnId="{1354ACAF-06E2-4BB2-ADF1-EDD6655C30B8}">
      <dgm:prSet/>
      <dgm:spPr/>
      <dgm:t>
        <a:bodyPr/>
        <a:lstStyle/>
        <a:p>
          <a:endParaRPr lang="es-ES"/>
        </a:p>
      </dgm:t>
    </dgm:pt>
    <dgm:pt modelId="{AF71EA2E-43B0-4569-913A-C88A6C45E3AA}" type="pres">
      <dgm:prSet presAssocID="{FAFEF044-1BE6-4DC3-9209-87213BD73737}" presName="diagram" presStyleCnt="0">
        <dgm:presLayoutVars>
          <dgm:dir/>
          <dgm:resizeHandles val="exact"/>
        </dgm:presLayoutVars>
      </dgm:prSet>
      <dgm:spPr/>
      <dgm:t>
        <a:bodyPr/>
        <a:lstStyle/>
        <a:p>
          <a:endParaRPr lang="es-ES"/>
        </a:p>
      </dgm:t>
    </dgm:pt>
    <dgm:pt modelId="{E881879E-40DD-4B92-8BFE-39BC9E67BE81}" type="pres">
      <dgm:prSet presAssocID="{2F3B2888-E721-4275-AE19-CFB8F7E2D4B6}" presName="node" presStyleLbl="node1" presStyleIdx="0" presStyleCnt="4">
        <dgm:presLayoutVars>
          <dgm:bulletEnabled val="1"/>
        </dgm:presLayoutVars>
      </dgm:prSet>
      <dgm:spPr/>
      <dgm:t>
        <a:bodyPr/>
        <a:lstStyle/>
        <a:p>
          <a:endParaRPr lang="es-ES"/>
        </a:p>
      </dgm:t>
    </dgm:pt>
    <dgm:pt modelId="{2966CEAC-0228-40C4-B452-D90E8DAE2D20}" type="pres">
      <dgm:prSet presAssocID="{26D50DAD-C505-44F6-8F27-20664581FE54}" presName="sibTrans" presStyleCnt="0"/>
      <dgm:spPr/>
    </dgm:pt>
    <dgm:pt modelId="{0610BF19-9D28-498F-8D9D-09FCCD98146D}" type="pres">
      <dgm:prSet presAssocID="{DD43238C-12A9-4F8D-B353-0C372ABF14C3}" presName="node" presStyleLbl="node1" presStyleIdx="1" presStyleCnt="4">
        <dgm:presLayoutVars>
          <dgm:bulletEnabled val="1"/>
        </dgm:presLayoutVars>
      </dgm:prSet>
      <dgm:spPr/>
      <dgm:t>
        <a:bodyPr/>
        <a:lstStyle/>
        <a:p>
          <a:endParaRPr lang="es-ES"/>
        </a:p>
      </dgm:t>
    </dgm:pt>
    <dgm:pt modelId="{301F43B5-F9EB-4756-ABD8-675660CAC176}" type="pres">
      <dgm:prSet presAssocID="{07E4DF93-96CA-423D-92BD-5BACB5B28422}" presName="sibTrans" presStyleCnt="0"/>
      <dgm:spPr/>
    </dgm:pt>
    <dgm:pt modelId="{CF043507-1B8E-47F4-B9A8-D00078C76D6B}" type="pres">
      <dgm:prSet presAssocID="{8CEDE167-83F5-47F4-99EF-75B1AE00328E}" presName="node" presStyleLbl="node1" presStyleIdx="2" presStyleCnt="4">
        <dgm:presLayoutVars>
          <dgm:bulletEnabled val="1"/>
        </dgm:presLayoutVars>
      </dgm:prSet>
      <dgm:spPr/>
      <dgm:t>
        <a:bodyPr/>
        <a:lstStyle/>
        <a:p>
          <a:endParaRPr lang="es-ES"/>
        </a:p>
      </dgm:t>
    </dgm:pt>
    <dgm:pt modelId="{C7F396D1-EC2F-4528-B7C1-8E43CF0CB014}" type="pres">
      <dgm:prSet presAssocID="{52C45BE2-DB05-4FA5-94FB-B9E7BC324E26}" presName="sibTrans" presStyleCnt="0"/>
      <dgm:spPr/>
    </dgm:pt>
    <dgm:pt modelId="{47F92E9C-0F9A-42CA-A21E-4B75A5F0ACB7}" type="pres">
      <dgm:prSet presAssocID="{D91BECA9-B549-4810-8787-E90338B4681F}" presName="node" presStyleLbl="node1" presStyleIdx="3" presStyleCnt="4">
        <dgm:presLayoutVars>
          <dgm:bulletEnabled val="1"/>
        </dgm:presLayoutVars>
      </dgm:prSet>
      <dgm:spPr/>
      <dgm:t>
        <a:bodyPr/>
        <a:lstStyle/>
        <a:p>
          <a:endParaRPr lang="es-ES"/>
        </a:p>
      </dgm:t>
    </dgm:pt>
  </dgm:ptLst>
  <dgm:cxnLst>
    <dgm:cxn modelId="{9464B05A-A179-4340-8676-F7DB8A139307}" type="presOf" srcId="{DD43238C-12A9-4F8D-B353-0C372ABF14C3}" destId="{0610BF19-9D28-498F-8D9D-09FCCD98146D}" srcOrd="0" destOrd="0" presId="urn:microsoft.com/office/officeart/2005/8/layout/default"/>
    <dgm:cxn modelId="{00EC4309-9761-4368-B539-7EAFB1F64E33}" type="presOf" srcId="{2F3B2888-E721-4275-AE19-CFB8F7E2D4B6}" destId="{E881879E-40DD-4B92-8BFE-39BC9E67BE81}" srcOrd="0" destOrd="0" presId="urn:microsoft.com/office/officeart/2005/8/layout/default"/>
    <dgm:cxn modelId="{900D6D10-18A9-4B2B-8E55-DF4AF0EA4904}" srcId="{FAFEF044-1BE6-4DC3-9209-87213BD73737}" destId="{2F3B2888-E721-4275-AE19-CFB8F7E2D4B6}" srcOrd="0" destOrd="0" parTransId="{51B8C00D-7E44-4586-9A7E-977BC1B2EAE6}" sibTransId="{26D50DAD-C505-44F6-8F27-20664581FE54}"/>
    <dgm:cxn modelId="{FB763033-9811-4FBE-8A71-2797523C1D69}" type="presOf" srcId="{FAFEF044-1BE6-4DC3-9209-87213BD73737}" destId="{AF71EA2E-43B0-4569-913A-C88A6C45E3AA}" srcOrd="0" destOrd="0" presId="urn:microsoft.com/office/officeart/2005/8/layout/default"/>
    <dgm:cxn modelId="{34AC3545-D9D0-4DFF-B03A-5B50073C0F61}" srcId="{FAFEF044-1BE6-4DC3-9209-87213BD73737}" destId="{DD43238C-12A9-4F8D-B353-0C372ABF14C3}" srcOrd="1" destOrd="0" parTransId="{4EFBE019-0F93-4DFD-8E66-7F68B1494292}" sibTransId="{07E4DF93-96CA-423D-92BD-5BACB5B28422}"/>
    <dgm:cxn modelId="{34BDA4E7-3685-4DDA-ABC4-5246B7D3DFB7}" type="presOf" srcId="{D91BECA9-B549-4810-8787-E90338B4681F}" destId="{47F92E9C-0F9A-42CA-A21E-4B75A5F0ACB7}" srcOrd="0" destOrd="0" presId="urn:microsoft.com/office/officeart/2005/8/layout/default"/>
    <dgm:cxn modelId="{0926EDC3-52D4-49A6-821C-7837627443DD}" srcId="{FAFEF044-1BE6-4DC3-9209-87213BD73737}" destId="{8CEDE167-83F5-47F4-99EF-75B1AE00328E}" srcOrd="2" destOrd="0" parTransId="{4CE60F77-6E14-4A64-885A-EE824B6F160E}" sibTransId="{52C45BE2-DB05-4FA5-94FB-B9E7BC324E26}"/>
    <dgm:cxn modelId="{1354ACAF-06E2-4BB2-ADF1-EDD6655C30B8}" srcId="{FAFEF044-1BE6-4DC3-9209-87213BD73737}" destId="{D91BECA9-B549-4810-8787-E90338B4681F}" srcOrd="3" destOrd="0" parTransId="{5FDD4FA2-5E8B-43E3-BD82-90677EBF1B34}" sibTransId="{C4C02FDB-5CDC-4AF7-83D1-79E4079E1C59}"/>
    <dgm:cxn modelId="{3F60E2C3-F399-4632-A33D-538A816EED4A}" type="presOf" srcId="{8CEDE167-83F5-47F4-99EF-75B1AE00328E}" destId="{CF043507-1B8E-47F4-B9A8-D00078C76D6B}" srcOrd="0" destOrd="0" presId="urn:microsoft.com/office/officeart/2005/8/layout/default"/>
    <dgm:cxn modelId="{7B4FFB78-69F7-4683-A7D2-43DED9F26975}" type="presParOf" srcId="{AF71EA2E-43B0-4569-913A-C88A6C45E3AA}" destId="{E881879E-40DD-4B92-8BFE-39BC9E67BE81}" srcOrd="0" destOrd="0" presId="urn:microsoft.com/office/officeart/2005/8/layout/default"/>
    <dgm:cxn modelId="{C0AAA3DD-239E-44D1-98B9-4FAD5B01801A}" type="presParOf" srcId="{AF71EA2E-43B0-4569-913A-C88A6C45E3AA}" destId="{2966CEAC-0228-40C4-B452-D90E8DAE2D20}" srcOrd="1" destOrd="0" presId="urn:microsoft.com/office/officeart/2005/8/layout/default"/>
    <dgm:cxn modelId="{09F55D62-7937-4BE0-A46B-12A126629D8C}" type="presParOf" srcId="{AF71EA2E-43B0-4569-913A-C88A6C45E3AA}" destId="{0610BF19-9D28-498F-8D9D-09FCCD98146D}" srcOrd="2" destOrd="0" presId="urn:microsoft.com/office/officeart/2005/8/layout/default"/>
    <dgm:cxn modelId="{C47B115F-77D2-49E1-A5FC-31942F8E2377}" type="presParOf" srcId="{AF71EA2E-43B0-4569-913A-C88A6C45E3AA}" destId="{301F43B5-F9EB-4756-ABD8-675660CAC176}" srcOrd="3" destOrd="0" presId="urn:microsoft.com/office/officeart/2005/8/layout/default"/>
    <dgm:cxn modelId="{7A3E1DFD-95AC-4B23-8625-EE401A3A1769}" type="presParOf" srcId="{AF71EA2E-43B0-4569-913A-C88A6C45E3AA}" destId="{CF043507-1B8E-47F4-B9A8-D00078C76D6B}" srcOrd="4" destOrd="0" presId="urn:microsoft.com/office/officeart/2005/8/layout/default"/>
    <dgm:cxn modelId="{47E50822-B0D8-466E-9763-629C424F5CB9}" type="presParOf" srcId="{AF71EA2E-43B0-4569-913A-C88A6C45E3AA}" destId="{C7F396D1-EC2F-4528-B7C1-8E43CF0CB014}" srcOrd="5" destOrd="0" presId="urn:microsoft.com/office/officeart/2005/8/layout/default"/>
    <dgm:cxn modelId="{8D380FE4-ACE5-4B06-896D-4DB91A09CAD4}" type="presParOf" srcId="{AF71EA2E-43B0-4569-913A-C88A6C45E3AA}" destId="{47F92E9C-0F9A-42CA-A21E-4B75A5F0ACB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2" y="2"/>
            <a:ext cx="4434311" cy="356357"/>
          </a:xfrm>
          <a:prstGeom prst="rect">
            <a:avLst/>
          </a:prstGeom>
        </p:spPr>
        <p:txBody>
          <a:bodyPr vert="horz" lIns="94760" tIns="47379" rIns="94760" bIns="47379" rtlCol="0"/>
          <a:lstStyle>
            <a:lvl1pPr algn="l">
              <a:defRPr sz="1200"/>
            </a:lvl1pPr>
          </a:lstStyle>
          <a:p>
            <a:endParaRPr lang="es-ES"/>
          </a:p>
        </p:txBody>
      </p:sp>
      <p:sp>
        <p:nvSpPr>
          <p:cNvPr id="3" name="Marcador de fecha 2"/>
          <p:cNvSpPr>
            <a:spLocks noGrp="1"/>
          </p:cNvSpPr>
          <p:nvPr>
            <p:ph type="dt" sz="quarter" idx="1"/>
          </p:nvPr>
        </p:nvSpPr>
        <p:spPr>
          <a:xfrm>
            <a:off x="5796348" y="2"/>
            <a:ext cx="4434311" cy="356357"/>
          </a:xfrm>
          <a:prstGeom prst="rect">
            <a:avLst/>
          </a:prstGeom>
        </p:spPr>
        <p:txBody>
          <a:bodyPr vert="horz" lIns="94760" tIns="47379" rIns="94760" bIns="47379" rtlCol="0"/>
          <a:lstStyle>
            <a:lvl1pPr algn="r">
              <a:defRPr sz="1200"/>
            </a:lvl1pPr>
          </a:lstStyle>
          <a:p>
            <a:fld id="{4E5588A0-60A8-4BF7-A5E1-3E29E67A033E}" type="datetimeFigureOut">
              <a:rPr lang="es-ES" smtClean="0"/>
              <a:t>21/06/2019</a:t>
            </a:fld>
            <a:endParaRPr lang="es-ES"/>
          </a:p>
        </p:txBody>
      </p:sp>
      <p:sp>
        <p:nvSpPr>
          <p:cNvPr id="4" name="Marcador de pie de página 3"/>
          <p:cNvSpPr>
            <a:spLocks noGrp="1"/>
          </p:cNvSpPr>
          <p:nvPr>
            <p:ph type="ftr" sz="quarter" idx="2"/>
          </p:nvPr>
        </p:nvSpPr>
        <p:spPr>
          <a:xfrm>
            <a:off x="2" y="6746121"/>
            <a:ext cx="4434311" cy="356356"/>
          </a:xfrm>
          <a:prstGeom prst="rect">
            <a:avLst/>
          </a:prstGeom>
        </p:spPr>
        <p:txBody>
          <a:bodyPr vert="horz" lIns="94760" tIns="47379" rIns="94760" bIns="47379"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5796348" y="6746121"/>
            <a:ext cx="4434311" cy="356356"/>
          </a:xfrm>
          <a:prstGeom prst="rect">
            <a:avLst/>
          </a:prstGeom>
        </p:spPr>
        <p:txBody>
          <a:bodyPr vert="horz" lIns="94760" tIns="47379" rIns="94760" bIns="47379" rtlCol="0" anchor="b"/>
          <a:lstStyle>
            <a:lvl1pPr algn="r">
              <a:defRPr sz="1200"/>
            </a:lvl1pPr>
          </a:lstStyle>
          <a:p>
            <a:fld id="{A0D61639-32EC-424C-AC06-E0BABFB1BADB}" type="slidenum">
              <a:rPr lang="es-ES" smtClean="0"/>
              <a:t>‹Nº›</a:t>
            </a:fld>
            <a:endParaRPr lang="es-ES"/>
          </a:p>
        </p:txBody>
      </p:sp>
    </p:spTree>
    <p:extLst>
      <p:ext uri="{BB962C8B-B14F-4D97-AF65-F5344CB8AC3E}">
        <p14:creationId xmlns:p14="http://schemas.microsoft.com/office/powerpoint/2010/main" val="2366802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2" y="2"/>
            <a:ext cx="4434311" cy="356357"/>
          </a:xfrm>
          <a:prstGeom prst="rect">
            <a:avLst/>
          </a:prstGeom>
        </p:spPr>
        <p:txBody>
          <a:bodyPr vert="horz" lIns="94760" tIns="47379" rIns="94760" bIns="47379" rtlCol="0"/>
          <a:lstStyle>
            <a:lvl1pPr algn="l">
              <a:defRPr sz="1200"/>
            </a:lvl1pPr>
          </a:lstStyle>
          <a:p>
            <a:endParaRPr lang="es-ES"/>
          </a:p>
        </p:txBody>
      </p:sp>
      <p:sp>
        <p:nvSpPr>
          <p:cNvPr id="3" name="Marcador de fecha 2"/>
          <p:cNvSpPr>
            <a:spLocks noGrp="1"/>
          </p:cNvSpPr>
          <p:nvPr>
            <p:ph type="dt" idx="1"/>
          </p:nvPr>
        </p:nvSpPr>
        <p:spPr>
          <a:xfrm>
            <a:off x="5796348" y="2"/>
            <a:ext cx="4434311" cy="356357"/>
          </a:xfrm>
          <a:prstGeom prst="rect">
            <a:avLst/>
          </a:prstGeom>
        </p:spPr>
        <p:txBody>
          <a:bodyPr vert="horz" lIns="94760" tIns="47379" rIns="94760" bIns="47379" rtlCol="0"/>
          <a:lstStyle>
            <a:lvl1pPr algn="r">
              <a:defRPr sz="1200"/>
            </a:lvl1pPr>
          </a:lstStyle>
          <a:p>
            <a:fld id="{9DD39305-8FC8-4A8A-8C3C-3A3058CECC79}" type="datetimeFigureOut">
              <a:rPr lang="es-ES" smtClean="0"/>
              <a:t>21/06/2019</a:t>
            </a:fld>
            <a:endParaRPr lang="es-ES"/>
          </a:p>
        </p:txBody>
      </p:sp>
      <p:sp>
        <p:nvSpPr>
          <p:cNvPr id="4" name="Marcador de imagen de diapositiva 3"/>
          <p:cNvSpPr>
            <a:spLocks noGrp="1" noRot="1" noChangeAspect="1"/>
          </p:cNvSpPr>
          <p:nvPr>
            <p:ph type="sldImg" idx="2"/>
          </p:nvPr>
        </p:nvSpPr>
        <p:spPr>
          <a:xfrm>
            <a:off x="3519488" y="887413"/>
            <a:ext cx="3194050" cy="2397125"/>
          </a:xfrm>
          <a:prstGeom prst="rect">
            <a:avLst/>
          </a:prstGeom>
          <a:noFill/>
          <a:ln w="12700">
            <a:solidFill>
              <a:prstClr val="black"/>
            </a:solidFill>
          </a:ln>
        </p:spPr>
        <p:txBody>
          <a:bodyPr vert="horz" lIns="94760" tIns="47379" rIns="94760" bIns="47379" rtlCol="0" anchor="ctr"/>
          <a:lstStyle/>
          <a:p>
            <a:endParaRPr lang="es-ES"/>
          </a:p>
        </p:txBody>
      </p:sp>
      <p:sp>
        <p:nvSpPr>
          <p:cNvPr id="5" name="Marcador de notas 4"/>
          <p:cNvSpPr>
            <a:spLocks noGrp="1"/>
          </p:cNvSpPr>
          <p:nvPr>
            <p:ph type="body" sz="quarter" idx="3"/>
          </p:nvPr>
        </p:nvSpPr>
        <p:spPr>
          <a:xfrm>
            <a:off x="1023303" y="3418068"/>
            <a:ext cx="8186420" cy="2796600"/>
          </a:xfrm>
          <a:prstGeom prst="rect">
            <a:avLst/>
          </a:prstGeom>
        </p:spPr>
        <p:txBody>
          <a:bodyPr vert="horz" lIns="94760" tIns="47379" rIns="94760" bIns="47379"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2" y="6746121"/>
            <a:ext cx="4434311" cy="356356"/>
          </a:xfrm>
          <a:prstGeom prst="rect">
            <a:avLst/>
          </a:prstGeom>
        </p:spPr>
        <p:txBody>
          <a:bodyPr vert="horz" lIns="94760" tIns="47379" rIns="94760" bIns="47379"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5796348" y="6746121"/>
            <a:ext cx="4434311" cy="356356"/>
          </a:xfrm>
          <a:prstGeom prst="rect">
            <a:avLst/>
          </a:prstGeom>
        </p:spPr>
        <p:txBody>
          <a:bodyPr vert="horz" lIns="94760" tIns="47379" rIns="94760" bIns="47379" rtlCol="0" anchor="b"/>
          <a:lstStyle>
            <a:lvl1pPr algn="r">
              <a:defRPr sz="1200"/>
            </a:lvl1pPr>
          </a:lstStyle>
          <a:p>
            <a:fld id="{73DB511A-FF3D-46A8-B859-04547F8F9B06}" type="slidenum">
              <a:rPr lang="es-ES" smtClean="0"/>
              <a:t>‹Nº›</a:t>
            </a:fld>
            <a:endParaRPr lang="es-ES"/>
          </a:p>
        </p:txBody>
      </p:sp>
    </p:spTree>
    <p:extLst>
      <p:ext uri="{BB962C8B-B14F-4D97-AF65-F5344CB8AC3E}">
        <p14:creationId xmlns:p14="http://schemas.microsoft.com/office/powerpoint/2010/main" val="3522388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9920" indent="-296122">
              <a:defRPr>
                <a:solidFill>
                  <a:schemeClr val="tx1"/>
                </a:solidFill>
                <a:latin typeface="Calibri" panose="020F0502020204030204" pitchFamily="34" charset="0"/>
              </a:defRPr>
            </a:lvl2pPr>
            <a:lvl3pPr marL="1184492" indent="-236898">
              <a:defRPr>
                <a:solidFill>
                  <a:schemeClr val="tx1"/>
                </a:solidFill>
                <a:latin typeface="Calibri" panose="020F0502020204030204" pitchFamily="34" charset="0"/>
              </a:defRPr>
            </a:lvl3pPr>
            <a:lvl4pPr marL="1658289" indent="-236898">
              <a:defRPr>
                <a:solidFill>
                  <a:schemeClr val="tx1"/>
                </a:solidFill>
                <a:latin typeface="Calibri" panose="020F0502020204030204" pitchFamily="34" charset="0"/>
              </a:defRPr>
            </a:lvl4pPr>
            <a:lvl5pPr marL="2132085" indent="-236898">
              <a:defRPr>
                <a:solidFill>
                  <a:schemeClr val="tx1"/>
                </a:solidFill>
                <a:latin typeface="Calibri" panose="020F0502020204030204" pitchFamily="34" charset="0"/>
              </a:defRPr>
            </a:lvl5pPr>
            <a:lvl6pPr marL="2605882" indent="-236898" fontAlgn="base">
              <a:spcBef>
                <a:spcPct val="0"/>
              </a:spcBef>
              <a:spcAft>
                <a:spcPct val="0"/>
              </a:spcAft>
              <a:defRPr>
                <a:solidFill>
                  <a:schemeClr val="tx1"/>
                </a:solidFill>
                <a:latin typeface="Calibri" panose="020F0502020204030204" pitchFamily="34" charset="0"/>
              </a:defRPr>
            </a:lvl6pPr>
            <a:lvl7pPr marL="3079679" indent="-236898" fontAlgn="base">
              <a:spcBef>
                <a:spcPct val="0"/>
              </a:spcBef>
              <a:spcAft>
                <a:spcPct val="0"/>
              </a:spcAft>
              <a:defRPr>
                <a:solidFill>
                  <a:schemeClr val="tx1"/>
                </a:solidFill>
                <a:latin typeface="Calibri" panose="020F0502020204030204" pitchFamily="34" charset="0"/>
              </a:defRPr>
            </a:lvl7pPr>
            <a:lvl8pPr marL="3553476" indent="-236898" fontAlgn="base">
              <a:spcBef>
                <a:spcPct val="0"/>
              </a:spcBef>
              <a:spcAft>
                <a:spcPct val="0"/>
              </a:spcAft>
              <a:defRPr>
                <a:solidFill>
                  <a:schemeClr val="tx1"/>
                </a:solidFill>
                <a:latin typeface="Calibri" panose="020F0502020204030204" pitchFamily="34" charset="0"/>
              </a:defRPr>
            </a:lvl8pPr>
            <a:lvl9pPr marL="4027272" indent="-236898" fontAlgn="base">
              <a:spcBef>
                <a:spcPct val="0"/>
              </a:spcBef>
              <a:spcAft>
                <a:spcPct val="0"/>
              </a:spcAft>
              <a:defRPr>
                <a:solidFill>
                  <a:schemeClr val="tx1"/>
                </a:solidFill>
                <a:latin typeface="Calibri" panose="020F0502020204030204" pitchFamily="34" charset="0"/>
              </a:defRPr>
            </a:lvl9pPr>
          </a:lstStyle>
          <a:p>
            <a:fld id="{F018B7DE-AB47-4794-8F78-5AC67720F7B6}" type="slidenum">
              <a:rPr lang="en-GB" altLang="es-ES">
                <a:solidFill>
                  <a:srgbClr val="000000"/>
                </a:solidFill>
              </a:rPr>
              <a:pPr/>
              <a:t>19</a:t>
            </a:fld>
            <a:endParaRPr lang="en-GB" altLang="es-ES">
              <a:solidFill>
                <a:srgbClr val="000000"/>
              </a:solidFill>
            </a:endParaRPr>
          </a:p>
        </p:txBody>
      </p:sp>
      <p:sp>
        <p:nvSpPr>
          <p:cNvPr id="27651" name="Text Box 2"/>
          <p:cNvSpPr txBox="1">
            <a:spLocks noChangeArrowheads="1"/>
          </p:cNvSpPr>
          <p:nvPr/>
        </p:nvSpPr>
        <p:spPr bwMode="auto">
          <a:xfrm>
            <a:off x="2245583" y="395816"/>
            <a:ext cx="10323037" cy="198030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5189" tIns="52596" rIns="105189" bIns="52596"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s-ES" altLang="es-ES">
              <a:solidFill>
                <a:srgbClr val="000000"/>
              </a:solidFill>
              <a:latin typeface="Arial" panose="020B0604020202020204" pitchFamily="34" charset="0"/>
            </a:endParaRPr>
          </a:p>
        </p:txBody>
      </p:sp>
      <p:sp>
        <p:nvSpPr>
          <p:cNvPr id="27652" name="Rectangle 3"/>
          <p:cNvSpPr>
            <a:spLocks noGrp="1" noChangeArrowheads="1"/>
          </p:cNvSpPr>
          <p:nvPr>
            <p:ph type="body"/>
          </p:nvPr>
        </p:nvSpPr>
        <p:spPr bwMode="auto">
          <a:xfrm>
            <a:off x="1975547" y="2508063"/>
            <a:ext cx="10863113" cy="23773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a:spcBef>
                <a:spcPct val="0"/>
              </a:spcBef>
            </a:pPr>
            <a:endParaRPr lang="es-ES" altLang="es-ES"/>
          </a:p>
        </p:txBody>
      </p:sp>
    </p:spTree>
    <p:extLst>
      <p:ext uri="{BB962C8B-B14F-4D97-AF65-F5344CB8AC3E}">
        <p14:creationId xmlns:p14="http://schemas.microsoft.com/office/powerpoint/2010/main" val="3255904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solidFill>
                  <a:srgbClr val="808000"/>
                </a:solidFill>
              </a:defRPr>
            </a:lvl1pPr>
          </a:lstStyle>
          <a:p>
            <a:r>
              <a:rPr lang="es-ES" dirty="0"/>
              <a:t>Haga clic para modificar el estilo de título del patrón</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152866A1-2FB9-4A17-93F5-E6AB327E37C6}" type="datetimeFigureOut">
              <a:rPr lang="es-ES" smtClean="0"/>
              <a:t>21/06/2019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C58F91F-5F05-4A5D-BAF1-B3DDB50DEF00}" type="slidenum">
              <a:rPr lang="es-ES" smtClean="0"/>
              <a:t>‹Nº›</a:t>
            </a:fld>
            <a:endParaRPr lang="es-ES"/>
          </a:p>
        </p:txBody>
      </p:sp>
    </p:spTree>
    <p:extLst>
      <p:ext uri="{BB962C8B-B14F-4D97-AF65-F5344CB8AC3E}">
        <p14:creationId xmlns:p14="http://schemas.microsoft.com/office/powerpoint/2010/main" val="3334424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rgbClr val="808000"/>
                </a:solidFill>
              </a:defRPr>
            </a:lvl1pPr>
          </a:lstStyle>
          <a:p>
            <a:r>
              <a:rPr lang="es-ES" dirty="0"/>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52866A1-2FB9-4A17-93F5-E6AB327E37C6}" type="datetimeFigureOut">
              <a:rPr lang="es-ES" smtClean="0"/>
              <a:t>21/06/2019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C58F91F-5F05-4A5D-BAF1-B3DDB50DEF00}" type="slidenum">
              <a:rPr lang="es-ES" smtClean="0"/>
              <a:t>‹Nº›</a:t>
            </a:fld>
            <a:endParaRPr lang="es-ES"/>
          </a:p>
        </p:txBody>
      </p:sp>
    </p:spTree>
    <p:extLst>
      <p:ext uri="{BB962C8B-B14F-4D97-AF65-F5344CB8AC3E}">
        <p14:creationId xmlns:p14="http://schemas.microsoft.com/office/powerpoint/2010/main" val="2968427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52866A1-2FB9-4A17-93F5-E6AB327E37C6}" type="datetimeFigureOut">
              <a:rPr lang="es-ES" smtClean="0"/>
              <a:t>21/06/2019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C58F91F-5F05-4A5D-BAF1-B3DDB50DEF00}" type="slidenum">
              <a:rPr lang="es-ES" smtClean="0"/>
              <a:t>‹Nº›</a:t>
            </a:fld>
            <a:endParaRPr lang="es-ES"/>
          </a:p>
        </p:txBody>
      </p:sp>
    </p:spTree>
    <p:extLst>
      <p:ext uri="{BB962C8B-B14F-4D97-AF65-F5344CB8AC3E}">
        <p14:creationId xmlns:p14="http://schemas.microsoft.com/office/powerpoint/2010/main" val="1132744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rgbClr val="808000"/>
                </a:solidFill>
              </a:defRPr>
            </a:lvl1pPr>
          </a:lstStyle>
          <a:p>
            <a:r>
              <a:rPr lang="es-ES" dirty="0"/>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52866A1-2FB9-4A17-93F5-E6AB327E37C6}" type="datetimeFigureOut">
              <a:rPr lang="es-ES" smtClean="0"/>
              <a:t>21/06/2019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C58F91F-5F05-4A5D-BAF1-B3DDB50DEF00}" type="slidenum">
              <a:rPr lang="es-ES" smtClean="0"/>
              <a:t>‹Nº›</a:t>
            </a:fld>
            <a:endParaRPr lang="es-ES"/>
          </a:p>
        </p:txBody>
      </p:sp>
    </p:spTree>
    <p:extLst>
      <p:ext uri="{BB962C8B-B14F-4D97-AF65-F5344CB8AC3E}">
        <p14:creationId xmlns:p14="http://schemas.microsoft.com/office/powerpoint/2010/main" val="113981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152866A1-2FB9-4A17-93F5-E6AB327E37C6}" type="datetimeFigureOut">
              <a:rPr lang="es-ES" smtClean="0"/>
              <a:t>21/06/2019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C58F91F-5F05-4A5D-BAF1-B3DDB50DEF00}" type="slidenum">
              <a:rPr lang="es-ES" smtClean="0"/>
              <a:t>‹Nº›</a:t>
            </a:fld>
            <a:endParaRPr lang="es-ES"/>
          </a:p>
        </p:txBody>
      </p:sp>
    </p:spTree>
    <p:extLst>
      <p:ext uri="{BB962C8B-B14F-4D97-AF65-F5344CB8AC3E}">
        <p14:creationId xmlns:p14="http://schemas.microsoft.com/office/powerpoint/2010/main" val="4275439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rgbClr val="808000"/>
                </a:solidFill>
              </a:defRPr>
            </a:lvl1pPr>
          </a:lstStyle>
          <a:p>
            <a:r>
              <a:rPr lang="es-ES" dirty="0"/>
              <a:t>Haga clic para modificar el estilo de título del patrón</a:t>
            </a:r>
          </a:p>
        </p:txBody>
      </p:sp>
      <p:sp>
        <p:nvSpPr>
          <p:cNvPr id="3" name="Marcador de contenido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152866A1-2FB9-4A17-93F5-E6AB327E37C6}" type="datetimeFigureOut">
              <a:rPr lang="es-ES" smtClean="0"/>
              <a:t>21/06/2019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C58F91F-5F05-4A5D-BAF1-B3DDB50DEF00}" type="slidenum">
              <a:rPr lang="es-ES" smtClean="0"/>
              <a:t>‹Nº›</a:t>
            </a:fld>
            <a:endParaRPr lang="es-ES"/>
          </a:p>
        </p:txBody>
      </p:sp>
    </p:spTree>
    <p:extLst>
      <p:ext uri="{BB962C8B-B14F-4D97-AF65-F5344CB8AC3E}">
        <p14:creationId xmlns:p14="http://schemas.microsoft.com/office/powerpoint/2010/main" val="2724755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lvl1pPr>
              <a:defRPr>
                <a:solidFill>
                  <a:srgbClr val="808000"/>
                </a:solidFill>
              </a:defRPr>
            </a:lvl1pPr>
          </a:lstStyle>
          <a:p>
            <a:r>
              <a:rPr lang="es-ES" dirty="0"/>
              <a:t>Haga clic para modificar el estilo de título del patrón</a:t>
            </a:r>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152866A1-2FB9-4A17-93F5-E6AB327E37C6}" type="datetimeFigureOut">
              <a:rPr lang="es-ES" smtClean="0"/>
              <a:t>21/06/2019</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8C58F91F-5F05-4A5D-BAF1-B3DDB50DEF00}" type="slidenum">
              <a:rPr lang="es-ES" smtClean="0"/>
              <a:t>‹Nº›</a:t>
            </a:fld>
            <a:endParaRPr lang="es-ES"/>
          </a:p>
        </p:txBody>
      </p:sp>
    </p:spTree>
    <p:extLst>
      <p:ext uri="{BB962C8B-B14F-4D97-AF65-F5344CB8AC3E}">
        <p14:creationId xmlns:p14="http://schemas.microsoft.com/office/powerpoint/2010/main" val="1210343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152866A1-2FB9-4A17-93F5-E6AB327E37C6}" type="datetimeFigureOut">
              <a:rPr lang="es-ES" smtClean="0"/>
              <a:t>21/06/2019</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8C58F91F-5F05-4A5D-BAF1-B3DDB50DEF00}" type="slidenum">
              <a:rPr lang="es-ES" smtClean="0"/>
              <a:t>‹Nº›</a:t>
            </a:fld>
            <a:endParaRPr lang="es-ES"/>
          </a:p>
        </p:txBody>
      </p:sp>
    </p:spTree>
    <p:extLst>
      <p:ext uri="{BB962C8B-B14F-4D97-AF65-F5344CB8AC3E}">
        <p14:creationId xmlns:p14="http://schemas.microsoft.com/office/powerpoint/2010/main" val="3220521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52866A1-2FB9-4A17-93F5-E6AB327E37C6}" type="datetimeFigureOut">
              <a:rPr lang="es-ES" smtClean="0"/>
              <a:t>21/06/2019</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8C58F91F-5F05-4A5D-BAF1-B3DDB50DEF00}" type="slidenum">
              <a:rPr lang="es-ES" smtClean="0"/>
              <a:t>‹Nº›</a:t>
            </a:fld>
            <a:endParaRPr lang="es-ES"/>
          </a:p>
        </p:txBody>
      </p:sp>
    </p:spTree>
    <p:extLst>
      <p:ext uri="{BB962C8B-B14F-4D97-AF65-F5344CB8AC3E}">
        <p14:creationId xmlns:p14="http://schemas.microsoft.com/office/powerpoint/2010/main" val="3792794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152866A1-2FB9-4A17-93F5-E6AB327E37C6}" type="datetimeFigureOut">
              <a:rPr lang="es-ES" smtClean="0"/>
              <a:t>21/06/2019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C58F91F-5F05-4A5D-BAF1-B3DDB50DEF00}" type="slidenum">
              <a:rPr lang="es-ES" smtClean="0"/>
              <a:t>‹Nº›</a:t>
            </a:fld>
            <a:endParaRPr lang="es-ES"/>
          </a:p>
        </p:txBody>
      </p:sp>
    </p:spTree>
    <p:extLst>
      <p:ext uri="{BB962C8B-B14F-4D97-AF65-F5344CB8AC3E}">
        <p14:creationId xmlns:p14="http://schemas.microsoft.com/office/powerpoint/2010/main" val="99327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152866A1-2FB9-4A17-93F5-E6AB327E37C6}" type="datetimeFigureOut">
              <a:rPr lang="es-ES" smtClean="0"/>
              <a:t>21/06/2019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C58F91F-5F05-4A5D-BAF1-B3DDB50DEF00}" type="slidenum">
              <a:rPr lang="es-ES" smtClean="0"/>
              <a:t>‹Nº›</a:t>
            </a:fld>
            <a:endParaRPr lang="es-ES"/>
          </a:p>
        </p:txBody>
      </p:sp>
    </p:spTree>
    <p:extLst>
      <p:ext uri="{BB962C8B-B14F-4D97-AF65-F5344CB8AC3E}">
        <p14:creationId xmlns:p14="http://schemas.microsoft.com/office/powerpoint/2010/main" val="1907392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52866A1-2FB9-4A17-93F5-E6AB327E37C6}" type="datetimeFigureOut">
              <a:rPr lang="es-ES" smtClean="0"/>
              <a:t>21/06/2019</a:t>
            </a:fld>
            <a:endParaRPr lang="es-ES"/>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C58F91F-5F05-4A5D-BAF1-B3DDB50DEF00}" type="slidenum">
              <a:rPr lang="es-ES" smtClean="0"/>
              <a:t>‹Nº›</a:t>
            </a:fld>
            <a:endParaRPr lang="es-ES"/>
          </a:p>
        </p:txBody>
      </p:sp>
    </p:spTree>
    <p:extLst>
      <p:ext uri="{BB962C8B-B14F-4D97-AF65-F5344CB8AC3E}">
        <p14:creationId xmlns:p14="http://schemas.microsoft.com/office/powerpoint/2010/main" val="4030383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b="1" kern="1200">
          <a:solidFill>
            <a:srgbClr val="808000"/>
          </a:solidFill>
          <a:effectLst>
            <a:outerShdw blurRad="38100" dist="38100" dir="2700000" algn="tl">
              <a:srgbClr val="000000">
                <a:alpha val="43137"/>
              </a:srgbClr>
            </a:outerShdw>
          </a:effectLst>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tiff"/><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39543" b="33741"/>
          <a:stretch/>
        </p:blipFill>
        <p:spPr>
          <a:xfrm>
            <a:off x="0" y="4953274"/>
            <a:ext cx="4800600" cy="1814685"/>
          </a:xfrm>
          <a:prstGeom prst="rect">
            <a:avLst/>
          </a:prstGeom>
        </p:spPr>
      </p:pic>
      <p:sp>
        <p:nvSpPr>
          <p:cNvPr id="2052" name="1 Título"/>
          <p:cNvSpPr>
            <a:spLocks noGrp="1"/>
          </p:cNvSpPr>
          <p:nvPr>
            <p:ph type="ctrTitle"/>
          </p:nvPr>
        </p:nvSpPr>
        <p:spPr>
          <a:xfrm>
            <a:off x="337950" y="1327404"/>
            <a:ext cx="8314983" cy="1507783"/>
          </a:xfrm>
          <a:solidFill>
            <a:srgbClr val="FFFFFF">
              <a:alpha val="70195"/>
            </a:srgbClr>
          </a:solidFill>
        </p:spPr>
        <p:txBody>
          <a:bodyPr anchor="ctr" anchorCtr="0">
            <a:noAutofit/>
          </a:bodyPr>
          <a:lstStyle/>
          <a:p>
            <a:pPr marL="355600" algn="l" eaLnBrk="1" hangingPunct="1"/>
            <a:r>
              <a:rPr lang="es-ES" altLang="es-ES" sz="3600" dirty="0" smtClean="0">
                <a:solidFill>
                  <a:srgbClr val="92D050"/>
                </a:solidFill>
                <a:effectLst/>
                <a:latin typeface="Gill Sans MT" panose="020B0502020104020203" pitchFamily="34" charset="0"/>
                <a:cs typeface="Lucida Sans" panose="020B0602040502020204" pitchFamily="34" charset="0"/>
              </a:rPr>
              <a:t>Elaboración y redacción de acuerdos de custodia del territorio</a:t>
            </a:r>
            <a:endParaRPr lang="es-ES" altLang="es-ES" sz="3600" dirty="0">
              <a:solidFill>
                <a:srgbClr val="92D050"/>
              </a:solidFill>
              <a:effectLst/>
              <a:latin typeface="Gill Sans MT" panose="020B0502020104020203" pitchFamily="34" charset="0"/>
              <a:cs typeface="Lucida Sans" panose="020B0602040502020204" pitchFamily="34" charset="0"/>
            </a:endParaRPr>
          </a:p>
        </p:txBody>
      </p:sp>
      <p:sp>
        <p:nvSpPr>
          <p:cNvPr id="2053" name="Rectangle 10"/>
          <p:cNvSpPr>
            <a:spLocks noChangeArrowheads="1"/>
          </p:cNvSpPr>
          <p:nvPr/>
        </p:nvSpPr>
        <p:spPr bwMode="auto">
          <a:xfrm>
            <a:off x="337950" y="2905255"/>
            <a:ext cx="7777162" cy="1052258"/>
          </a:xfrm>
          <a:prstGeom prst="rect">
            <a:avLst/>
          </a:prstGeom>
          <a:solidFill>
            <a:srgbClr val="FFFFFF">
              <a:alpha val="70195"/>
            </a:srgb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55600" eaLnBrk="1" hangingPunct="1">
              <a:spcBef>
                <a:spcPct val="0"/>
              </a:spcBef>
              <a:buFontTx/>
              <a:buNone/>
            </a:pPr>
            <a:r>
              <a:rPr lang="es-ES_tradnl" altLang="es-ES" sz="1600" b="1" dirty="0">
                <a:solidFill>
                  <a:schemeClr val="tx1">
                    <a:lumMod val="50000"/>
                    <a:lumOff val="50000"/>
                  </a:schemeClr>
                </a:solidFill>
                <a:latin typeface="Futura-Normal" pitchFamily="2" charset="0"/>
              </a:rPr>
              <a:t>Antonio Ruiz Salgado</a:t>
            </a:r>
          </a:p>
          <a:p>
            <a:pPr marL="355600" eaLnBrk="1" hangingPunct="1">
              <a:spcBef>
                <a:spcPct val="0"/>
              </a:spcBef>
              <a:buFontTx/>
              <a:buNone/>
            </a:pPr>
            <a:r>
              <a:rPr lang="es-ES_tradnl" altLang="es-ES" sz="1600" dirty="0">
                <a:solidFill>
                  <a:schemeClr val="tx1">
                    <a:lumMod val="50000"/>
                    <a:lumOff val="50000"/>
                  </a:schemeClr>
                </a:solidFill>
                <a:latin typeface="Futura-Normal" pitchFamily="2" charset="0"/>
              </a:rPr>
              <a:t>Abogado – </a:t>
            </a:r>
            <a:r>
              <a:rPr lang="es-ES_tradnl" altLang="es-ES" sz="1600" dirty="0" smtClean="0">
                <a:solidFill>
                  <a:schemeClr val="tx1">
                    <a:lumMod val="50000"/>
                    <a:lumOff val="50000"/>
                  </a:schemeClr>
                </a:solidFill>
                <a:latin typeface="Futura-Normal" pitchFamily="2" charset="0"/>
              </a:rPr>
              <a:t>Consultor </a:t>
            </a:r>
            <a:r>
              <a:rPr lang="es-ES_tradnl" altLang="es-ES" sz="1600" dirty="0">
                <a:solidFill>
                  <a:schemeClr val="tx1">
                    <a:lumMod val="50000"/>
                    <a:lumOff val="50000"/>
                  </a:schemeClr>
                </a:solidFill>
                <a:latin typeface="Futura-Normal" pitchFamily="2" charset="0"/>
              </a:rPr>
              <a:t>jurídico ambiental </a:t>
            </a:r>
          </a:p>
          <a:p>
            <a:pPr marL="355600" eaLnBrk="1" hangingPunct="1">
              <a:spcBef>
                <a:spcPct val="0"/>
              </a:spcBef>
              <a:buFontTx/>
              <a:buNone/>
            </a:pPr>
            <a:r>
              <a:rPr lang="es-ES_tradnl" altLang="es-ES" sz="1600" dirty="0">
                <a:solidFill>
                  <a:schemeClr val="tx1">
                    <a:lumMod val="50000"/>
                    <a:lumOff val="50000"/>
                  </a:schemeClr>
                </a:solidFill>
                <a:latin typeface="Futura-Normal" pitchFamily="2" charset="0"/>
              </a:rPr>
              <a:t>Asesor </a:t>
            </a:r>
            <a:r>
              <a:rPr lang="es-ES_tradnl" altLang="es-ES" sz="1600" dirty="0" smtClean="0">
                <a:solidFill>
                  <a:schemeClr val="tx1">
                    <a:lumMod val="50000"/>
                    <a:lumOff val="50000"/>
                  </a:schemeClr>
                </a:solidFill>
                <a:latin typeface="Futura-Normal" pitchFamily="2" charset="0"/>
              </a:rPr>
              <a:t>jurídico del </a:t>
            </a:r>
            <a:r>
              <a:rPr lang="es-ES_tradnl" altLang="es-ES" sz="1600" dirty="0">
                <a:solidFill>
                  <a:schemeClr val="tx1">
                    <a:lumMod val="50000"/>
                    <a:lumOff val="50000"/>
                  </a:schemeClr>
                </a:solidFill>
                <a:latin typeface="Futura-Normal" pitchFamily="2" charset="0"/>
              </a:rPr>
              <a:t>Foro de Redes y Entidades de custodia del territorio</a:t>
            </a:r>
            <a:endParaRPr lang="es-ES" altLang="es-ES" sz="1600" dirty="0">
              <a:solidFill>
                <a:schemeClr val="tx1">
                  <a:lumMod val="50000"/>
                  <a:lumOff val="50000"/>
                </a:schemeClr>
              </a:solidFill>
              <a:latin typeface="Futura-Normal" pitchFamily="2" charset="0"/>
            </a:endParaRPr>
          </a:p>
        </p:txBody>
      </p:sp>
      <p:pic>
        <p:nvPicPr>
          <p:cNvPr id="8" name="Imagen 7"/>
          <p:cNvPicPr>
            <a:picLocks noChangeAspect="1"/>
          </p:cNvPicPr>
          <p:nvPr/>
        </p:nvPicPr>
        <p:blipFill rotWithShape="1">
          <a:blip r:embed="rId2"/>
          <a:srcRect l="32380" t="90905" r="27705" b="-216"/>
          <a:stretch/>
        </p:blipFill>
        <p:spPr>
          <a:xfrm>
            <a:off x="4766740" y="5079840"/>
            <a:ext cx="4847752" cy="1600200"/>
          </a:xfrm>
          <a:prstGeom prst="rect">
            <a:avLst/>
          </a:prstGeom>
        </p:spPr>
      </p:pic>
      <p:sp>
        <p:nvSpPr>
          <p:cNvPr id="3" name="Rectángulo 2"/>
          <p:cNvSpPr/>
          <p:nvPr/>
        </p:nvSpPr>
        <p:spPr>
          <a:xfrm>
            <a:off x="1456267" y="4953274"/>
            <a:ext cx="3183466" cy="363793"/>
          </a:xfrm>
          <a:prstGeom prst="rect">
            <a:avLst/>
          </a:prstGeom>
          <a:solidFill>
            <a:srgbClr val="F7F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09520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redondeado"/>
          <p:cNvSpPr/>
          <p:nvPr/>
        </p:nvSpPr>
        <p:spPr>
          <a:xfrm>
            <a:off x="6115135" y="5444042"/>
            <a:ext cx="2187243" cy="1153310"/>
          </a:xfrm>
          <a:prstGeom prst="roundRect">
            <a:avLst/>
          </a:prstGeom>
          <a:effectLst>
            <a:outerShdw blurRad="76200" dir="18900000" sy="23000" kx="-1200000" algn="bl" rotWithShape="0">
              <a:prstClr val="black">
                <a:alpha val="20000"/>
              </a:prstClr>
            </a:outerShdw>
          </a:effectLst>
        </p:spPr>
        <p:style>
          <a:lnRef idx="0">
            <a:schemeClr val="accent4"/>
          </a:lnRef>
          <a:fillRef idx="3">
            <a:schemeClr val="accent4"/>
          </a:fillRef>
          <a:effectRef idx="3">
            <a:schemeClr val="accent4"/>
          </a:effectRef>
          <a:fontRef idx="minor">
            <a:schemeClr val="lt1"/>
          </a:fontRef>
        </p:style>
        <p:txBody>
          <a:bodyPr anchor="ctr"/>
          <a:lstStyle/>
          <a:p>
            <a:pPr fontAlgn="auto">
              <a:spcBef>
                <a:spcPts val="0"/>
              </a:spcBef>
              <a:spcAft>
                <a:spcPts val="0"/>
              </a:spcAft>
              <a:defRPr/>
            </a:pPr>
            <a:r>
              <a:rPr lang="es-ES" sz="1400" dirty="0">
                <a:latin typeface="Futura Bk" panose="020B0502020204020303" pitchFamily="34" charset="0"/>
              </a:rPr>
              <a:t>RDL 1/2001 Aguas</a:t>
            </a:r>
          </a:p>
        </p:txBody>
      </p:sp>
      <p:sp>
        <p:nvSpPr>
          <p:cNvPr id="14" name="13 Rectángulo redondeado"/>
          <p:cNvSpPr/>
          <p:nvPr/>
        </p:nvSpPr>
        <p:spPr>
          <a:xfrm>
            <a:off x="6561221" y="1607847"/>
            <a:ext cx="2187243" cy="115331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s-ES" dirty="0">
                <a:latin typeface="Futura Bk" panose="020B0502020204020303" pitchFamily="34" charset="0"/>
              </a:rPr>
              <a:t>Legislación foral</a:t>
            </a:r>
          </a:p>
        </p:txBody>
      </p:sp>
      <p:sp>
        <p:nvSpPr>
          <p:cNvPr id="4" name="3 Rectángulo redondeado"/>
          <p:cNvSpPr/>
          <p:nvPr/>
        </p:nvSpPr>
        <p:spPr>
          <a:xfrm>
            <a:off x="3579371" y="3066596"/>
            <a:ext cx="2187243" cy="1153310"/>
          </a:xfrm>
          <a:prstGeom prst="roundRect">
            <a:avLst/>
          </a:prstGeom>
          <a:effectLst>
            <a:outerShdw blurRad="76200" dir="18900000" sy="23000" kx="-1200000" algn="bl"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s-ES" dirty="0">
                <a:latin typeface="Futura Bk" panose="020B0502020204020303" pitchFamily="34" charset="0"/>
              </a:rPr>
              <a:t>Ley 42/2007</a:t>
            </a:r>
          </a:p>
        </p:txBody>
      </p:sp>
      <p:sp>
        <p:nvSpPr>
          <p:cNvPr id="5" name="4 Rectángulo redondeado"/>
          <p:cNvSpPr/>
          <p:nvPr/>
        </p:nvSpPr>
        <p:spPr>
          <a:xfrm>
            <a:off x="6057165" y="836712"/>
            <a:ext cx="2187243" cy="115331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s-ES" dirty="0">
                <a:latin typeface="Futura Bk" panose="020B0502020204020303" pitchFamily="34" charset="0"/>
              </a:rPr>
              <a:t>Código civil</a:t>
            </a:r>
          </a:p>
        </p:txBody>
      </p:sp>
      <p:sp>
        <p:nvSpPr>
          <p:cNvPr id="6" name="5 Rectángulo redondeado"/>
          <p:cNvSpPr/>
          <p:nvPr/>
        </p:nvSpPr>
        <p:spPr>
          <a:xfrm>
            <a:off x="6084169" y="2852936"/>
            <a:ext cx="2187243" cy="115331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s-ES" dirty="0">
                <a:latin typeface="Futura Bk" panose="020B0502020204020303" pitchFamily="34" charset="0"/>
              </a:rPr>
              <a:t>Ley Hipotecaria</a:t>
            </a:r>
          </a:p>
        </p:txBody>
      </p:sp>
      <p:sp>
        <p:nvSpPr>
          <p:cNvPr id="7" name="6 Rectángulo redondeado"/>
          <p:cNvSpPr/>
          <p:nvPr/>
        </p:nvSpPr>
        <p:spPr>
          <a:xfrm>
            <a:off x="6115135" y="4219906"/>
            <a:ext cx="2187243" cy="1153310"/>
          </a:xfrm>
          <a:prstGeom prst="roundRect">
            <a:avLst/>
          </a:prstGeom>
          <a:effectLst>
            <a:outerShdw blurRad="76200" dir="18900000" sy="23000" kx="-1200000" algn="bl" rotWithShape="0">
              <a:prstClr val="black">
                <a:alpha val="20000"/>
              </a:prstClr>
            </a:outerShdw>
          </a:effectLst>
        </p:spPr>
        <p:style>
          <a:lnRef idx="0">
            <a:schemeClr val="accent4"/>
          </a:lnRef>
          <a:fillRef idx="3">
            <a:schemeClr val="accent4"/>
          </a:fillRef>
          <a:effectRef idx="3">
            <a:schemeClr val="accent4"/>
          </a:effectRef>
          <a:fontRef idx="minor">
            <a:schemeClr val="lt1"/>
          </a:fontRef>
        </p:style>
        <p:txBody>
          <a:bodyPr anchor="ctr"/>
          <a:lstStyle/>
          <a:p>
            <a:pPr fontAlgn="auto">
              <a:spcBef>
                <a:spcPts val="0"/>
              </a:spcBef>
              <a:spcAft>
                <a:spcPts val="0"/>
              </a:spcAft>
              <a:defRPr/>
            </a:pPr>
            <a:r>
              <a:rPr lang="es-ES" sz="1400" dirty="0">
                <a:latin typeface="Futura Bk" panose="020B0502020204020303" pitchFamily="34" charset="0"/>
              </a:rPr>
              <a:t>Ley 33/2003 Patrimonio de las Administraciones Públicas</a:t>
            </a:r>
          </a:p>
        </p:txBody>
      </p:sp>
      <p:sp>
        <p:nvSpPr>
          <p:cNvPr id="8" name="7 Rectángulo redondeado"/>
          <p:cNvSpPr/>
          <p:nvPr/>
        </p:nvSpPr>
        <p:spPr>
          <a:xfrm>
            <a:off x="1043608" y="1195203"/>
            <a:ext cx="2187243" cy="1153310"/>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s-ES" dirty="0">
                <a:latin typeface="Futura Bk" panose="020B0502020204020303" pitchFamily="34" charset="0"/>
              </a:rPr>
              <a:t>Caza</a:t>
            </a:r>
          </a:p>
        </p:txBody>
      </p:sp>
      <p:sp>
        <p:nvSpPr>
          <p:cNvPr id="10" name="9 Rectángulo redondeado"/>
          <p:cNvSpPr/>
          <p:nvPr/>
        </p:nvSpPr>
        <p:spPr>
          <a:xfrm>
            <a:off x="1043608" y="2455528"/>
            <a:ext cx="2187243" cy="1153310"/>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s-ES" dirty="0">
                <a:latin typeface="Futura Bk" panose="020B0502020204020303" pitchFamily="34" charset="0"/>
              </a:rPr>
              <a:t>Montes</a:t>
            </a:r>
          </a:p>
        </p:txBody>
      </p:sp>
      <p:sp>
        <p:nvSpPr>
          <p:cNvPr id="15386" name="10 CuadroTexto"/>
          <p:cNvSpPr txBox="1">
            <a:spLocks noChangeArrowheads="1"/>
          </p:cNvSpPr>
          <p:nvPr/>
        </p:nvSpPr>
        <p:spPr bwMode="auto">
          <a:xfrm>
            <a:off x="4630738" y="188913"/>
            <a:ext cx="43338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ES" altLang="es-ES" sz="2800" b="1" dirty="0">
                <a:latin typeface="Futura Bk" panose="020B0502020204020303" charset="0"/>
              </a:rPr>
              <a:t>Legislación acuerdos</a:t>
            </a:r>
          </a:p>
        </p:txBody>
      </p:sp>
      <p:sp>
        <p:nvSpPr>
          <p:cNvPr id="15387" name="11 CuadroTexto"/>
          <p:cNvSpPr txBox="1">
            <a:spLocks noChangeArrowheads="1"/>
          </p:cNvSpPr>
          <p:nvPr/>
        </p:nvSpPr>
        <p:spPr bwMode="auto">
          <a:xfrm>
            <a:off x="350838" y="188913"/>
            <a:ext cx="4005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ES" altLang="es-ES" sz="2800" b="1" dirty="0">
                <a:latin typeface="Futura Bk" panose="020B0502020204020303" charset="0"/>
              </a:rPr>
              <a:t>Legislación sectorial</a:t>
            </a:r>
          </a:p>
        </p:txBody>
      </p:sp>
      <p:sp>
        <p:nvSpPr>
          <p:cNvPr id="13" name="12 Rectángulo redondeado"/>
          <p:cNvSpPr/>
          <p:nvPr/>
        </p:nvSpPr>
        <p:spPr>
          <a:xfrm>
            <a:off x="1043608" y="3729956"/>
            <a:ext cx="2187243" cy="1153310"/>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s-ES" dirty="0">
                <a:latin typeface="Futura Bk" panose="020B0502020204020303" pitchFamily="34" charset="0"/>
              </a:rPr>
              <a:t>Agricultura</a:t>
            </a:r>
          </a:p>
        </p:txBody>
      </p:sp>
      <p:sp>
        <p:nvSpPr>
          <p:cNvPr id="16" name="15 Rectángulo redondeado"/>
          <p:cNvSpPr/>
          <p:nvPr/>
        </p:nvSpPr>
        <p:spPr>
          <a:xfrm>
            <a:off x="1043608" y="5033119"/>
            <a:ext cx="2187243" cy="1153310"/>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s-ES" dirty="0">
                <a:latin typeface="Futura Bk" panose="020B0502020204020303" pitchFamily="34" charset="0"/>
              </a:rPr>
              <a:t>…</a:t>
            </a:r>
          </a:p>
        </p:txBody>
      </p:sp>
      <p:sp>
        <p:nvSpPr>
          <p:cNvPr id="17" name="10 CuadroTexto"/>
          <p:cNvSpPr txBox="1">
            <a:spLocks noChangeArrowheads="1"/>
          </p:cNvSpPr>
          <p:nvPr/>
        </p:nvSpPr>
        <p:spPr bwMode="auto">
          <a:xfrm>
            <a:off x="2589399" y="1852939"/>
            <a:ext cx="43338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ES" altLang="es-ES" sz="2800" b="1" dirty="0">
                <a:latin typeface="Futura Bk" panose="020B0502020204020303" charset="0"/>
              </a:rPr>
              <a:t>Legislación </a:t>
            </a:r>
            <a:r>
              <a:rPr lang="es-ES" altLang="es-ES" sz="2800" b="1" dirty="0" smtClean="0">
                <a:latin typeface="Futura Bk" panose="020B0502020204020303" charset="0"/>
              </a:rPr>
              <a:t>biodiversidad</a:t>
            </a:r>
            <a:endParaRPr lang="es-ES" altLang="es-ES" sz="2800" b="1" dirty="0">
              <a:latin typeface="Futura Bk" panose="020B0502020204020303" charset="0"/>
            </a:endParaRPr>
          </a:p>
        </p:txBody>
      </p:sp>
    </p:spTree>
    <p:extLst>
      <p:ext uri="{BB962C8B-B14F-4D97-AF65-F5344CB8AC3E}">
        <p14:creationId xmlns:p14="http://schemas.microsoft.com/office/powerpoint/2010/main" val="42707954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effectLst>
                  <a:outerShdw blurRad="38100" dist="38100" dir="2700000" algn="tl">
                    <a:srgbClr val="000000">
                      <a:alpha val="43137"/>
                    </a:srgbClr>
                  </a:outerShdw>
                </a:effectLst>
                <a:latin typeface="Gill Sans MT" panose="020B0502020104020203" pitchFamily="34" charset="0"/>
              </a:rPr>
              <a:t>Propiedad</a:t>
            </a:r>
          </a:p>
        </p:txBody>
      </p:sp>
      <p:sp>
        <p:nvSpPr>
          <p:cNvPr id="3" name="Marcador de contenido 2"/>
          <p:cNvSpPr>
            <a:spLocks noGrp="1"/>
          </p:cNvSpPr>
          <p:nvPr>
            <p:ph idx="1"/>
          </p:nvPr>
        </p:nvSpPr>
        <p:spPr>
          <a:xfrm>
            <a:off x="781050" y="3392488"/>
            <a:ext cx="7886700" cy="4351338"/>
          </a:xfrm>
        </p:spPr>
        <p:txBody>
          <a:bodyPr>
            <a:normAutofit/>
          </a:bodyPr>
          <a:lstStyle/>
          <a:p>
            <a:pPr algn="just"/>
            <a:r>
              <a:rPr lang="es-ES" b="1" dirty="0"/>
              <a:t>Constitución española (art. 33)</a:t>
            </a:r>
          </a:p>
          <a:p>
            <a:pPr marL="0" indent="0" algn="just">
              <a:buNone/>
            </a:pPr>
            <a:r>
              <a:rPr lang="es-ES" dirty="0"/>
              <a:t>1. Se reconoce el derecho a la propiedad privada y a la herencia. </a:t>
            </a:r>
            <a:br>
              <a:rPr lang="es-ES" dirty="0"/>
            </a:br>
            <a:r>
              <a:rPr lang="es-ES" dirty="0"/>
              <a:t>2. La función social de estos derechos delimitara su contenido, de acuerdo con las leyes.</a:t>
            </a:r>
          </a:p>
          <a:p>
            <a:pPr marL="0" indent="0" algn="just">
              <a:buNone/>
            </a:pPr>
            <a:r>
              <a:rPr lang="es-ES" dirty="0"/>
              <a:t>3. Nadie podrá ser privado de sus bienes y derechos sino por causa justificada de utilidad publica o interés social, mediante la correspondiente indemnización y de conformidad con lo dispuesto por las leyes. </a:t>
            </a:r>
            <a:endParaRPr lang="es-ES" dirty="0">
              <a:effectLst/>
            </a:endParaRPr>
          </a:p>
          <a:p>
            <a:endParaRPr lang="es-ES" dirty="0"/>
          </a:p>
        </p:txBody>
      </p:sp>
      <p:sp>
        <p:nvSpPr>
          <p:cNvPr id="4" name="Marcador de contenido 2"/>
          <p:cNvSpPr txBox="1">
            <a:spLocks/>
          </p:cNvSpPr>
          <p:nvPr/>
        </p:nvSpPr>
        <p:spPr>
          <a:xfrm>
            <a:off x="781050" y="1978025"/>
            <a:ext cx="7886700" cy="128276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b="1" dirty="0"/>
              <a:t>Código Civil </a:t>
            </a:r>
          </a:p>
          <a:p>
            <a:pPr marL="0" indent="0" algn="just">
              <a:buFont typeface="Arial" panose="020B0604020202020204" pitchFamily="34" charset="0"/>
              <a:buNone/>
            </a:pPr>
            <a:r>
              <a:rPr lang="es-ES" i="1" dirty="0"/>
              <a:t>“el derecho de gozar y disponer de una cosa, sin más limitaciones que las establecidas en las leyes” </a:t>
            </a:r>
            <a:r>
              <a:rPr lang="es-ES" dirty="0"/>
              <a:t>(art. 348 Código Civil)</a:t>
            </a:r>
            <a:r>
              <a:rPr lang="es-ES" i="1" dirty="0"/>
              <a:t>. </a:t>
            </a:r>
          </a:p>
          <a:p>
            <a:pPr marL="0" indent="0">
              <a:buNone/>
            </a:pPr>
            <a:endParaRPr lang="es-ES" dirty="0"/>
          </a:p>
        </p:txBody>
      </p:sp>
    </p:spTree>
    <p:extLst>
      <p:ext uri="{BB962C8B-B14F-4D97-AF65-F5344CB8AC3E}">
        <p14:creationId xmlns:p14="http://schemas.microsoft.com/office/powerpoint/2010/main" val="28494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1/1c/Wheat_sheaves_near_King%27s_Somborne_-_geograph.org.uk_-_8899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481252" cy="711094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solidFill>
            <a:srgbClr val="FFFFFF">
              <a:alpha val="59000"/>
            </a:srgbClr>
          </a:solidFill>
        </p:spPr>
        <p:txBody>
          <a:bodyPr/>
          <a:lstStyle/>
          <a:p>
            <a:r>
              <a:rPr lang="es-ES" b="1" dirty="0">
                <a:effectLst>
                  <a:outerShdw blurRad="38100" dist="38100" dir="2700000" algn="tl">
                    <a:srgbClr val="000000">
                      <a:alpha val="43137"/>
                    </a:srgbClr>
                  </a:outerShdw>
                </a:effectLst>
                <a:latin typeface="Gill Sans MT" panose="020B0502020104020203" pitchFamily="34" charset="0"/>
              </a:rPr>
              <a:t>Contenido del derecho de propiedad</a:t>
            </a:r>
          </a:p>
        </p:txBody>
      </p:sp>
      <p:sp>
        <p:nvSpPr>
          <p:cNvPr id="3" name="Marcador de contenido 2"/>
          <p:cNvSpPr>
            <a:spLocks noGrp="1"/>
          </p:cNvSpPr>
          <p:nvPr>
            <p:ph idx="1"/>
          </p:nvPr>
        </p:nvSpPr>
        <p:spPr>
          <a:xfrm>
            <a:off x="946493" y="3093826"/>
            <a:ext cx="7588267" cy="2282296"/>
          </a:xfrm>
          <a:solidFill>
            <a:srgbClr val="FFFFFF">
              <a:alpha val="46000"/>
            </a:srgbClr>
          </a:solidFill>
        </p:spPr>
        <p:txBody>
          <a:bodyPr>
            <a:normAutofit/>
          </a:bodyPr>
          <a:lstStyle/>
          <a:p>
            <a:pPr lvl="0"/>
            <a:r>
              <a:rPr lang="es-ES" sz="2400" b="1" i="1" dirty="0" smtClean="0">
                <a:solidFill>
                  <a:srgbClr val="808000"/>
                </a:solidFill>
                <a:effectLst>
                  <a:outerShdw blurRad="38100" dist="38100" dir="2700000" algn="tl">
                    <a:srgbClr val="000000">
                      <a:alpha val="43137"/>
                    </a:srgbClr>
                  </a:outerShdw>
                </a:effectLst>
              </a:rPr>
              <a:t>Gestión</a:t>
            </a:r>
            <a:r>
              <a:rPr lang="es-ES" b="1" dirty="0" smtClean="0">
                <a:solidFill>
                  <a:schemeClr val="tx1">
                    <a:lumMod val="65000"/>
                    <a:lumOff val="35000"/>
                  </a:schemeClr>
                </a:solidFill>
                <a:effectLst>
                  <a:outerShdw blurRad="38100" dist="38100" dir="2700000" algn="tl">
                    <a:srgbClr val="000000">
                      <a:alpha val="43137"/>
                    </a:srgbClr>
                  </a:outerShdw>
                </a:effectLst>
              </a:rPr>
              <a:t> </a:t>
            </a:r>
            <a:endParaRPr lang="es-ES" b="1" dirty="0">
              <a:solidFill>
                <a:schemeClr val="tx1">
                  <a:lumMod val="65000"/>
                  <a:lumOff val="35000"/>
                </a:schemeClr>
              </a:solidFill>
              <a:effectLst>
                <a:outerShdw blurRad="38100" dist="38100" dir="2700000" algn="tl">
                  <a:srgbClr val="000000">
                    <a:alpha val="43137"/>
                  </a:srgbClr>
                </a:outerShdw>
              </a:effectLst>
            </a:endParaRPr>
          </a:p>
          <a:p>
            <a:pPr lvl="0" algn="just"/>
            <a:r>
              <a:rPr lang="es-ES" sz="2400" b="1" i="1" dirty="0" smtClean="0">
                <a:solidFill>
                  <a:srgbClr val="808000"/>
                </a:solidFill>
                <a:effectLst>
                  <a:outerShdw blurRad="38100" dist="38100" dir="2700000" algn="tl">
                    <a:srgbClr val="000000">
                      <a:alpha val="43137"/>
                    </a:srgbClr>
                  </a:outerShdw>
                </a:effectLst>
              </a:rPr>
              <a:t>Uso</a:t>
            </a:r>
            <a:r>
              <a:rPr lang="es-ES" b="1" dirty="0" smtClean="0">
                <a:solidFill>
                  <a:schemeClr val="tx1">
                    <a:lumMod val="65000"/>
                    <a:lumOff val="35000"/>
                  </a:schemeClr>
                </a:solidFill>
                <a:effectLst>
                  <a:outerShdw blurRad="38100" dist="38100" dir="2700000" algn="tl">
                    <a:srgbClr val="000000">
                      <a:alpha val="43137"/>
                    </a:srgbClr>
                  </a:outerShdw>
                </a:effectLst>
              </a:rPr>
              <a:t> </a:t>
            </a:r>
            <a:endParaRPr lang="es-ES" b="1" dirty="0">
              <a:solidFill>
                <a:schemeClr val="tx1">
                  <a:lumMod val="65000"/>
                  <a:lumOff val="35000"/>
                </a:schemeClr>
              </a:solidFill>
              <a:effectLst>
                <a:outerShdw blurRad="38100" dist="38100" dir="2700000" algn="tl">
                  <a:srgbClr val="000000">
                    <a:alpha val="43137"/>
                  </a:srgbClr>
                </a:outerShdw>
              </a:effectLst>
            </a:endParaRPr>
          </a:p>
          <a:p>
            <a:pPr lvl="0" algn="just"/>
            <a:r>
              <a:rPr lang="es-ES" sz="2400" b="1" dirty="0" smtClean="0">
                <a:solidFill>
                  <a:srgbClr val="808000"/>
                </a:solidFill>
                <a:effectLst>
                  <a:outerShdw blurRad="38100" dist="38100" dir="2700000" algn="tl">
                    <a:srgbClr val="000000">
                      <a:alpha val="43137"/>
                    </a:srgbClr>
                  </a:outerShdw>
                </a:effectLst>
              </a:rPr>
              <a:t>Acceso</a:t>
            </a:r>
            <a:r>
              <a:rPr lang="es-ES" b="1" dirty="0" smtClean="0">
                <a:solidFill>
                  <a:schemeClr val="tx1">
                    <a:lumMod val="65000"/>
                    <a:lumOff val="35000"/>
                  </a:schemeClr>
                </a:solidFill>
                <a:effectLst>
                  <a:outerShdw blurRad="38100" dist="38100" dir="2700000" algn="tl">
                    <a:srgbClr val="000000">
                      <a:alpha val="43137"/>
                    </a:srgbClr>
                  </a:outerShdw>
                </a:effectLst>
              </a:rPr>
              <a:t> </a:t>
            </a:r>
            <a:endParaRPr lang="es-ES" b="1" dirty="0">
              <a:solidFill>
                <a:schemeClr val="tx1">
                  <a:lumMod val="65000"/>
                  <a:lumOff val="35000"/>
                </a:schemeClr>
              </a:solidFill>
              <a:effectLst>
                <a:outerShdw blurRad="38100" dist="38100" dir="2700000" algn="tl">
                  <a:srgbClr val="000000">
                    <a:alpha val="43137"/>
                  </a:srgbClr>
                </a:outerShdw>
              </a:effectLst>
            </a:endParaRPr>
          </a:p>
          <a:p>
            <a:pPr lvl="0" algn="just"/>
            <a:r>
              <a:rPr lang="es-ES" sz="2400" b="1" i="1" dirty="0" smtClean="0">
                <a:solidFill>
                  <a:srgbClr val="808000"/>
                </a:solidFill>
                <a:effectLst>
                  <a:outerShdw blurRad="38100" dist="38100" dir="2700000" algn="tl">
                    <a:srgbClr val="000000">
                      <a:alpha val="43137"/>
                    </a:srgbClr>
                  </a:outerShdw>
                </a:effectLst>
              </a:rPr>
              <a:t>Exclusión</a:t>
            </a:r>
            <a:r>
              <a:rPr lang="es-ES" dirty="0" smtClean="0">
                <a:solidFill>
                  <a:schemeClr val="tx1">
                    <a:lumMod val="65000"/>
                    <a:lumOff val="35000"/>
                  </a:schemeClr>
                </a:solidFill>
                <a:effectLst>
                  <a:outerShdw blurRad="38100" dist="38100" dir="2700000" algn="tl">
                    <a:srgbClr val="000000">
                      <a:alpha val="43137"/>
                    </a:srgbClr>
                  </a:outerShdw>
                </a:effectLst>
              </a:rPr>
              <a:t> </a:t>
            </a:r>
            <a:endParaRPr lang="es-ES" dirty="0">
              <a:solidFill>
                <a:schemeClr val="tx1">
                  <a:lumMod val="65000"/>
                  <a:lumOff val="35000"/>
                </a:schemeClr>
              </a:solidFill>
              <a:effectLst>
                <a:outerShdw blurRad="38100" dist="38100" dir="2700000" algn="tl">
                  <a:srgbClr val="000000">
                    <a:alpha val="43137"/>
                  </a:srgbClr>
                </a:outerShdw>
              </a:effectLst>
            </a:endParaRPr>
          </a:p>
          <a:p>
            <a:pPr lvl="0" algn="just"/>
            <a:r>
              <a:rPr lang="es-ES" sz="2400" b="1" i="1" dirty="0" smtClean="0">
                <a:solidFill>
                  <a:srgbClr val="808000"/>
                </a:solidFill>
                <a:effectLst>
                  <a:outerShdw blurRad="38100" dist="38100" dir="2700000" algn="tl">
                    <a:srgbClr val="000000">
                      <a:alpha val="43137"/>
                    </a:srgbClr>
                  </a:outerShdw>
                </a:effectLst>
              </a:rPr>
              <a:t>Disposición</a:t>
            </a:r>
            <a:endParaRPr lang="es-ES" b="1" dirty="0">
              <a:solidFill>
                <a:schemeClr val="tx1">
                  <a:lumMod val="65000"/>
                  <a:lumOff val="35000"/>
                </a:schemeClr>
              </a:solidFill>
              <a:effectLst>
                <a:outerShdw blurRad="38100" dist="38100" dir="2700000" algn="tl">
                  <a:srgbClr val="000000">
                    <a:alpha val="43137"/>
                  </a:srgbClr>
                </a:outerShdw>
              </a:effectLst>
            </a:endParaRPr>
          </a:p>
        </p:txBody>
      </p:sp>
      <p:sp>
        <p:nvSpPr>
          <p:cNvPr id="4" name="Rectángulo 3"/>
          <p:cNvSpPr/>
          <p:nvPr/>
        </p:nvSpPr>
        <p:spPr>
          <a:xfrm>
            <a:off x="5154027" y="6176963"/>
            <a:ext cx="3062890" cy="369332"/>
          </a:xfrm>
          <a:prstGeom prst="rect">
            <a:avLst/>
          </a:prstGeom>
        </p:spPr>
        <p:txBody>
          <a:bodyPr wrap="none">
            <a:spAutoFit/>
          </a:bodyPr>
          <a:lstStyle/>
          <a:p>
            <a:r>
              <a:rPr lang="es-ES" dirty="0" err="1">
                <a:solidFill>
                  <a:schemeClr val="bg1"/>
                </a:solidFill>
                <a:effectLst>
                  <a:outerShdw blurRad="38100" dist="38100" dir="2700000" algn="tl">
                    <a:srgbClr val="000000">
                      <a:alpha val="43137"/>
                    </a:srgbClr>
                  </a:outerShdw>
                </a:effectLst>
              </a:rPr>
              <a:t>Schaleger</a:t>
            </a:r>
            <a:r>
              <a:rPr lang="es-ES" dirty="0">
                <a:solidFill>
                  <a:schemeClr val="bg1"/>
                </a:solidFill>
                <a:effectLst>
                  <a:outerShdw blurRad="38100" dist="38100" dir="2700000" algn="tl">
                    <a:srgbClr val="000000">
                      <a:alpha val="43137"/>
                    </a:srgbClr>
                  </a:outerShdw>
                </a:effectLst>
              </a:rPr>
              <a:t>, E. y </a:t>
            </a:r>
            <a:r>
              <a:rPr lang="es-ES" dirty="0" err="1">
                <a:solidFill>
                  <a:schemeClr val="bg1"/>
                </a:solidFill>
                <a:effectLst>
                  <a:outerShdw blurRad="38100" dist="38100" dir="2700000" algn="tl">
                    <a:srgbClr val="000000">
                      <a:alpha val="43137"/>
                    </a:srgbClr>
                  </a:outerShdw>
                </a:effectLst>
              </a:rPr>
              <a:t>Ostrom</a:t>
            </a:r>
            <a:r>
              <a:rPr lang="es-ES" dirty="0">
                <a:solidFill>
                  <a:schemeClr val="bg1"/>
                </a:solidFill>
                <a:effectLst>
                  <a:outerShdw blurRad="38100" dist="38100" dir="2700000" algn="tl">
                    <a:srgbClr val="000000">
                      <a:alpha val="43137"/>
                    </a:srgbClr>
                  </a:outerShdw>
                </a:effectLst>
              </a:rPr>
              <a:t> E., 1992</a:t>
            </a:r>
          </a:p>
        </p:txBody>
      </p:sp>
      <p:sp>
        <p:nvSpPr>
          <p:cNvPr id="5" name="4 CuadroTexto"/>
          <p:cNvSpPr txBox="1"/>
          <p:nvPr/>
        </p:nvSpPr>
        <p:spPr>
          <a:xfrm>
            <a:off x="6296660" y="6779260"/>
            <a:ext cx="3886200" cy="307777"/>
          </a:xfrm>
          <a:prstGeom prst="rect">
            <a:avLst/>
          </a:prstGeom>
          <a:noFill/>
        </p:spPr>
        <p:txBody>
          <a:bodyPr wrap="square" rtlCol="0">
            <a:spAutoFit/>
          </a:bodyPr>
          <a:lstStyle/>
          <a:p>
            <a:r>
              <a:rPr lang="es-ES" sz="1400" dirty="0" smtClean="0">
                <a:solidFill>
                  <a:schemeClr val="bg1"/>
                </a:solidFill>
              </a:rPr>
              <a:t>Fotografía: </a:t>
            </a:r>
            <a:r>
              <a:rPr lang="es-ES" sz="1400" dirty="0" err="1">
                <a:solidFill>
                  <a:schemeClr val="bg1"/>
                </a:solidFill>
              </a:rPr>
              <a:t>Trish</a:t>
            </a:r>
            <a:r>
              <a:rPr lang="es-ES" sz="1400" dirty="0">
                <a:solidFill>
                  <a:schemeClr val="bg1"/>
                </a:solidFill>
              </a:rPr>
              <a:t> </a:t>
            </a:r>
            <a:r>
              <a:rPr lang="es-ES" sz="1400" dirty="0" smtClean="0">
                <a:solidFill>
                  <a:schemeClr val="bg1"/>
                </a:solidFill>
              </a:rPr>
              <a:t>Steel (</a:t>
            </a:r>
            <a:r>
              <a:rPr lang="es-ES" sz="1400" dirty="0" err="1" smtClean="0">
                <a:solidFill>
                  <a:schemeClr val="bg1"/>
                </a:solidFill>
              </a:rPr>
              <a:t>Creative</a:t>
            </a:r>
            <a:r>
              <a:rPr lang="es-ES" sz="1400" dirty="0" smtClean="0">
                <a:solidFill>
                  <a:schemeClr val="bg1"/>
                </a:solidFill>
              </a:rPr>
              <a:t> </a:t>
            </a:r>
            <a:r>
              <a:rPr lang="es-ES" sz="1400" dirty="0" err="1" smtClean="0">
                <a:solidFill>
                  <a:schemeClr val="bg1"/>
                </a:solidFill>
              </a:rPr>
              <a:t>Commons</a:t>
            </a:r>
            <a:r>
              <a:rPr lang="es-ES" sz="1400" dirty="0" smtClean="0">
                <a:solidFill>
                  <a:schemeClr val="bg1"/>
                </a:solidFill>
              </a:rPr>
              <a:t>)</a:t>
            </a:r>
            <a:endParaRPr lang="es-ES" sz="1400" dirty="0">
              <a:solidFill>
                <a:schemeClr val="bg1"/>
              </a:solidFill>
            </a:endParaRPr>
          </a:p>
        </p:txBody>
      </p:sp>
    </p:spTree>
    <p:extLst>
      <p:ext uri="{BB962C8B-B14F-4D97-AF65-F5344CB8AC3E}">
        <p14:creationId xmlns:p14="http://schemas.microsoft.com/office/powerpoint/2010/main" val="398415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AutoShape 7"/>
          <p:cNvSpPr>
            <a:spLocks noChangeArrowheads="1"/>
          </p:cNvSpPr>
          <p:nvPr/>
        </p:nvSpPr>
        <p:spPr bwMode="auto">
          <a:xfrm>
            <a:off x="250825" y="1196974"/>
            <a:ext cx="8642350" cy="4896321"/>
          </a:xfrm>
          <a:prstGeom prst="roundRect">
            <a:avLst>
              <a:gd name="adj" fmla="val 16667"/>
            </a:avLst>
          </a:prstGeom>
          <a:solidFill>
            <a:schemeClr val="accent1">
              <a:lumMod val="20000"/>
              <a:lumOff val="80000"/>
            </a:schemeClr>
          </a:solidFill>
          <a:ln w="19050">
            <a:solidFill>
              <a:schemeClr val="bg1">
                <a:lumMod val="65000"/>
              </a:schemeClr>
            </a:solidFill>
            <a:round/>
            <a:headEnd/>
            <a:tailEnd/>
          </a:ln>
          <a:effectLst/>
          <a:extLst/>
        </p:spPr>
        <p:txBody>
          <a:bodyPr wrap="none" anchor="ctr"/>
          <a:lstStyle/>
          <a:p>
            <a:endParaRPr lang="es-ES" sz="4800"/>
          </a:p>
        </p:txBody>
      </p:sp>
      <p:sp>
        <p:nvSpPr>
          <p:cNvPr id="10242" name="Rectangle 2"/>
          <p:cNvSpPr>
            <a:spLocks noGrp="1" noChangeArrowheads="1"/>
          </p:cNvSpPr>
          <p:nvPr>
            <p:ph type="title"/>
          </p:nvPr>
        </p:nvSpPr>
        <p:spPr/>
        <p:txBody>
          <a:bodyPr>
            <a:normAutofit/>
          </a:bodyPr>
          <a:lstStyle/>
          <a:p>
            <a:endParaRPr lang="es-ES" sz="4000" dirty="0">
              <a:effectLst>
                <a:outerShdw blurRad="38100" dist="38100" dir="2700000" algn="tl">
                  <a:srgbClr val="000000">
                    <a:alpha val="43137"/>
                  </a:srgbClr>
                </a:outerShdw>
              </a:effectLst>
            </a:endParaRPr>
          </a:p>
        </p:txBody>
      </p:sp>
      <p:sp>
        <p:nvSpPr>
          <p:cNvPr id="10245" name="AutoShape 5"/>
          <p:cNvSpPr>
            <a:spLocks noChangeArrowheads="1"/>
          </p:cNvSpPr>
          <p:nvPr/>
        </p:nvSpPr>
        <p:spPr bwMode="auto">
          <a:xfrm>
            <a:off x="611188" y="1484784"/>
            <a:ext cx="3816796" cy="2520280"/>
          </a:xfrm>
          <a:prstGeom prst="roundRect">
            <a:avLst>
              <a:gd name="adj" fmla="val 16667"/>
            </a:avLst>
          </a:prstGeom>
          <a:ln>
            <a:solidFill>
              <a:schemeClr val="bg1"/>
            </a:solidFill>
            <a:headEnd/>
            <a:tailEnd/>
          </a:ln>
          <a:effectLst>
            <a:glow rad="101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wrap="none" anchor="ctr"/>
          <a:lstStyle/>
          <a:p>
            <a:pPr algn="ctr"/>
            <a:r>
              <a:rPr lang="es-ES" sz="4400" b="1" dirty="0" smtClean="0">
                <a:effectLst>
                  <a:outerShdw blurRad="38100" dist="38100" dir="2700000" algn="tl">
                    <a:srgbClr val="000000">
                      <a:alpha val="43137"/>
                    </a:srgbClr>
                  </a:outerShdw>
                </a:effectLst>
                <a:latin typeface="+mj-lt"/>
              </a:rPr>
              <a:t>derecho </a:t>
            </a:r>
          </a:p>
          <a:p>
            <a:pPr algn="ctr"/>
            <a:r>
              <a:rPr lang="es-ES" sz="4400" b="1" dirty="0" smtClean="0">
                <a:effectLst>
                  <a:outerShdw blurRad="38100" dist="38100" dir="2700000" algn="tl">
                    <a:srgbClr val="000000">
                      <a:alpha val="43137"/>
                    </a:srgbClr>
                  </a:outerShdw>
                </a:effectLst>
                <a:latin typeface="+mj-lt"/>
              </a:rPr>
              <a:t>Individuo A</a:t>
            </a:r>
            <a:endParaRPr lang="es-ES" sz="4400" b="1" dirty="0">
              <a:effectLst>
                <a:outerShdw blurRad="38100" dist="38100" dir="2700000" algn="tl">
                  <a:srgbClr val="000000">
                    <a:alpha val="43137"/>
                  </a:srgbClr>
                </a:outerShdw>
              </a:effectLst>
              <a:latin typeface="+mj-lt"/>
            </a:endParaRPr>
          </a:p>
        </p:txBody>
      </p:sp>
      <p:sp>
        <p:nvSpPr>
          <p:cNvPr id="10246" name="AutoShape 6"/>
          <p:cNvSpPr>
            <a:spLocks noChangeArrowheads="1"/>
          </p:cNvSpPr>
          <p:nvPr/>
        </p:nvSpPr>
        <p:spPr bwMode="auto">
          <a:xfrm>
            <a:off x="4715644" y="1484784"/>
            <a:ext cx="3817169" cy="2520280"/>
          </a:xfrm>
          <a:prstGeom prst="roundRect">
            <a:avLst>
              <a:gd name="adj" fmla="val 16667"/>
            </a:avLst>
          </a:prstGeom>
          <a:ln>
            <a:solidFill>
              <a:schemeClr val="bg1"/>
            </a:solidFill>
            <a:headEnd/>
            <a:tailEnd/>
          </a:ln>
          <a:effectLst>
            <a:glow rad="1016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wrap="none" anchor="ctr"/>
          <a:lstStyle/>
          <a:p>
            <a:pPr algn="ctr"/>
            <a:r>
              <a:rPr lang="es-ES" sz="4400" b="1" dirty="0">
                <a:effectLst>
                  <a:outerShdw blurRad="38100" dist="38100" dir="2700000" algn="tl">
                    <a:srgbClr val="000000">
                      <a:alpha val="43137"/>
                    </a:srgbClr>
                  </a:outerShdw>
                </a:effectLst>
              </a:rPr>
              <a:t>derecho</a:t>
            </a:r>
          </a:p>
          <a:p>
            <a:pPr algn="ctr"/>
            <a:r>
              <a:rPr lang="es-ES" sz="4400" b="1" dirty="0">
                <a:effectLst>
                  <a:outerShdw blurRad="38100" dist="38100" dir="2700000" algn="tl">
                    <a:srgbClr val="000000">
                      <a:alpha val="43137"/>
                    </a:srgbClr>
                  </a:outerShdw>
                </a:effectLst>
              </a:rPr>
              <a:t>Individuo B</a:t>
            </a:r>
          </a:p>
        </p:txBody>
      </p:sp>
      <p:sp>
        <p:nvSpPr>
          <p:cNvPr id="2" name="1 CuadroTexto"/>
          <p:cNvSpPr txBox="1"/>
          <p:nvPr/>
        </p:nvSpPr>
        <p:spPr>
          <a:xfrm>
            <a:off x="2987824" y="5661248"/>
            <a:ext cx="3168352" cy="461665"/>
          </a:xfrm>
          <a:prstGeom prst="rect">
            <a:avLst/>
          </a:prstGeom>
          <a:noFill/>
        </p:spPr>
        <p:txBody>
          <a:bodyPr wrap="square" rtlCol="0">
            <a:spAutoFit/>
          </a:bodyPr>
          <a:lstStyle/>
          <a:p>
            <a:pPr algn="ctr"/>
            <a:r>
              <a:rPr lang="es-ES" sz="2400" b="1" i="1" dirty="0" smtClean="0">
                <a:effectLst>
                  <a:outerShdw blurRad="38100" dist="38100" dir="2700000" algn="tl">
                    <a:srgbClr val="000000">
                      <a:alpha val="43137"/>
                    </a:srgbClr>
                  </a:outerShdw>
                </a:effectLst>
                <a:latin typeface="+mj-lt"/>
              </a:rPr>
              <a:t>Ordenamiento jurídico </a:t>
            </a:r>
            <a:endParaRPr lang="es-ES" sz="2400" b="1" i="1" dirty="0">
              <a:effectLst>
                <a:outerShdw blurRad="38100" dist="38100" dir="2700000" algn="tl">
                  <a:srgbClr val="000000">
                    <a:alpha val="43137"/>
                  </a:srgbClr>
                </a:outerShdw>
              </a:effectLst>
              <a:latin typeface="+mj-lt"/>
            </a:endParaRPr>
          </a:p>
        </p:txBody>
      </p:sp>
      <p:sp>
        <p:nvSpPr>
          <p:cNvPr id="10" name="9 CuadroTexto"/>
          <p:cNvSpPr txBox="1"/>
          <p:nvPr/>
        </p:nvSpPr>
        <p:spPr>
          <a:xfrm>
            <a:off x="2987824" y="6021288"/>
            <a:ext cx="3168352" cy="461665"/>
          </a:xfrm>
          <a:prstGeom prst="rect">
            <a:avLst/>
          </a:prstGeom>
          <a:noFill/>
        </p:spPr>
        <p:txBody>
          <a:bodyPr wrap="square" rtlCol="0">
            <a:spAutoFit/>
          </a:bodyPr>
          <a:lstStyle/>
          <a:p>
            <a:pPr algn="ctr"/>
            <a:r>
              <a:rPr lang="es-ES" sz="2400" b="1" i="1" dirty="0" smtClean="0">
                <a:effectLst>
                  <a:outerShdw blurRad="38100" dist="38100" dir="2700000" algn="tl">
                    <a:srgbClr val="000000">
                      <a:alpha val="43137"/>
                    </a:srgbClr>
                  </a:outerShdw>
                </a:effectLst>
                <a:latin typeface="+mj-lt"/>
              </a:rPr>
              <a:t>Realidad social </a:t>
            </a:r>
            <a:endParaRPr lang="es-ES" sz="2400" b="1" i="1" dirty="0">
              <a:effectLst>
                <a:outerShdw blurRad="38100" dist="38100" dir="2700000" algn="tl">
                  <a:srgbClr val="000000">
                    <a:alpha val="43137"/>
                  </a:srgbClr>
                </a:outerShdw>
              </a:effectLst>
              <a:latin typeface="+mj-lt"/>
            </a:endParaRPr>
          </a:p>
        </p:txBody>
      </p:sp>
      <p:sp>
        <p:nvSpPr>
          <p:cNvPr id="9" name="8 Flecha derecha"/>
          <p:cNvSpPr/>
          <p:nvPr/>
        </p:nvSpPr>
        <p:spPr>
          <a:xfrm>
            <a:off x="4211960" y="2205038"/>
            <a:ext cx="360040"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400"/>
          </a:p>
        </p:txBody>
      </p:sp>
      <p:sp>
        <p:nvSpPr>
          <p:cNvPr id="11" name="10 Flecha derecha"/>
          <p:cNvSpPr/>
          <p:nvPr/>
        </p:nvSpPr>
        <p:spPr>
          <a:xfrm rot="10800000">
            <a:off x="4572000" y="2204864"/>
            <a:ext cx="360040"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400"/>
          </a:p>
        </p:txBody>
      </p:sp>
    </p:spTree>
    <p:extLst>
      <p:ext uri="{BB962C8B-B14F-4D97-AF65-F5344CB8AC3E}">
        <p14:creationId xmlns:p14="http://schemas.microsoft.com/office/powerpoint/2010/main" val="53263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AutoShape 7"/>
          <p:cNvSpPr>
            <a:spLocks noChangeArrowheads="1"/>
          </p:cNvSpPr>
          <p:nvPr/>
        </p:nvSpPr>
        <p:spPr bwMode="auto">
          <a:xfrm>
            <a:off x="250825" y="1196974"/>
            <a:ext cx="8642350" cy="4896321"/>
          </a:xfrm>
          <a:prstGeom prst="roundRect">
            <a:avLst>
              <a:gd name="adj" fmla="val 16667"/>
            </a:avLst>
          </a:prstGeom>
          <a:solidFill>
            <a:schemeClr val="accent1">
              <a:lumMod val="20000"/>
              <a:lumOff val="80000"/>
            </a:schemeClr>
          </a:solidFill>
          <a:ln w="19050">
            <a:solidFill>
              <a:schemeClr val="bg1">
                <a:lumMod val="65000"/>
              </a:schemeClr>
            </a:solidFill>
            <a:round/>
            <a:headEnd/>
            <a:tailEnd/>
          </a:ln>
          <a:effectLst/>
          <a:extLst/>
        </p:spPr>
        <p:txBody>
          <a:bodyPr wrap="none" anchor="ctr"/>
          <a:lstStyle/>
          <a:p>
            <a:endParaRPr lang="es-ES" sz="4800"/>
          </a:p>
        </p:txBody>
      </p:sp>
      <p:sp>
        <p:nvSpPr>
          <p:cNvPr id="10242" name="Rectangle 2"/>
          <p:cNvSpPr>
            <a:spLocks noGrp="1" noChangeArrowheads="1"/>
          </p:cNvSpPr>
          <p:nvPr>
            <p:ph type="title"/>
          </p:nvPr>
        </p:nvSpPr>
        <p:spPr/>
        <p:txBody>
          <a:bodyPr>
            <a:normAutofit/>
          </a:bodyPr>
          <a:lstStyle/>
          <a:p>
            <a:endParaRPr lang="es-ES" sz="4000" dirty="0">
              <a:effectLst>
                <a:outerShdw blurRad="38100" dist="38100" dir="2700000" algn="tl">
                  <a:srgbClr val="000000">
                    <a:alpha val="43137"/>
                  </a:srgbClr>
                </a:outerShdw>
              </a:effectLst>
            </a:endParaRPr>
          </a:p>
        </p:txBody>
      </p:sp>
      <p:sp>
        <p:nvSpPr>
          <p:cNvPr id="10245" name="AutoShape 5"/>
          <p:cNvSpPr>
            <a:spLocks noChangeArrowheads="1"/>
          </p:cNvSpPr>
          <p:nvPr/>
        </p:nvSpPr>
        <p:spPr bwMode="auto">
          <a:xfrm>
            <a:off x="611188" y="1484784"/>
            <a:ext cx="3816796" cy="2520280"/>
          </a:xfrm>
          <a:prstGeom prst="roundRect">
            <a:avLst>
              <a:gd name="adj" fmla="val 16667"/>
            </a:avLst>
          </a:prstGeom>
          <a:ln>
            <a:solidFill>
              <a:schemeClr val="bg1"/>
            </a:solidFill>
            <a:headEnd/>
            <a:tailEnd/>
          </a:ln>
          <a:effectLst>
            <a:glow rad="101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wrap="none" anchor="ctr"/>
          <a:lstStyle/>
          <a:p>
            <a:pPr algn="ctr"/>
            <a:r>
              <a:rPr lang="es-ES" sz="4400" b="1" dirty="0" smtClean="0">
                <a:effectLst>
                  <a:outerShdw blurRad="38100" dist="38100" dir="2700000" algn="tl">
                    <a:srgbClr val="000000">
                      <a:alpha val="43137"/>
                    </a:srgbClr>
                  </a:outerShdw>
                </a:effectLst>
                <a:latin typeface="+mj-lt"/>
              </a:rPr>
              <a:t>derecho </a:t>
            </a:r>
          </a:p>
          <a:p>
            <a:pPr algn="ctr"/>
            <a:r>
              <a:rPr lang="es-ES" sz="4400" b="1" dirty="0" smtClean="0">
                <a:effectLst>
                  <a:outerShdw blurRad="38100" dist="38100" dir="2700000" algn="tl">
                    <a:srgbClr val="000000">
                      <a:alpha val="43137"/>
                    </a:srgbClr>
                  </a:outerShdw>
                </a:effectLst>
                <a:latin typeface="+mj-lt"/>
              </a:rPr>
              <a:t>Individuo A</a:t>
            </a:r>
            <a:endParaRPr lang="es-ES" sz="4400" b="1" dirty="0">
              <a:effectLst>
                <a:outerShdw blurRad="38100" dist="38100" dir="2700000" algn="tl">
                  <a:srgbClr val="000000">
                    <a:alpha val="43137"/>
                  </a:srgbClr>
                </a:outerShdw>
              </a:effectLst>
              <a:latin typeface="+mj-lt"/>
            </a:endParaRPr>
          </a:p>
        </p:txBody>
      </p:sp>
      <p:sp>
        <p:nvSpPr>
          <p:cNvPr id="10246" name="AutoShape 6"/>
          <p:cNvSpPr>
            <a:spLocks noChangeArrowheads="1"/>
          </p:cNvSpPr>
          <p:nvPr/>
        </p:nvSpPr>
        <p:spPr bwMode="auto">
          <a:xfrm>
            <a:off x="4715644" y="1484784"/>
            <a:ext cx="3817169" cy="2520280"/>
          </a:xfrm>
          <a:prstGeom prst="roundRect">
            <a:avLst>
              <a:gd name="adj" fmla="val 16667"/>
            </a:avLst>
          </a:prstGeom>
          <a:ln>
            <a:solidFill>
              <a:schemeClr val="bg1"/>
            </a:solidFill>
            <a:headEnd/>
            <a:tailEnd/>
          </a:ln>
          <a:effectLst>
            <a:glow rad="1016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wrap="none" anchor="ctr"/>
          <a:lstStyle/>
          <a:p>
            <a:pPr algn="ctr"/>
            <a:r>
              <a:rPr lang="es-ES" sz="4400" b="1" dirty="0" smtClean="0">
                <a:solidFill>
                  <a:schemeClr val="dk1"/>
                </a:solidFill>
                <a:effectLst>
                  <a:outerShdw blurRad="38100" dist="38100" dir="2700000" algn="tl">
                    <a:srgbClr val="000000">
                      <a:alpha val="43137"/>
                    </a:srgbClr>
                  </a:outerShdw>
                </a:effectLst>
                <a:latin typeface="+mn-lt"/>
                <a:cs typeface="+mn-cs"/>
              </a:rPr>
              <a:t>derecho</a:t>
            </a:r>
          </a:p>
          <a:p>
            <a:pPr algn="ctr"/>
            <a:r>
              <a:rPr lang="es-ES" sz="4400" b="1" dirty="0" smtClean="0">
                <a:solidFill>
                  <a:schemeClr val="dk1"/>
                </a:solidFill>
                <a:effectLst>
                  <a:outerShdw blurRad="38100" dist="38100" dir="2700000" algn="tl">
                    <a:srgbClr val="000000">
                      <a:alpha val="43137"/>
                    </a:srgbClr>
                  </a:outerShdw>
                </a:effectLst>
                <a:latin typeface="+mn-lt"/>
                <a:cs typeface="+mn-cs"/>
              </a:rPr>
              <a:t>Entidad de </a:t>
            </a:r>
          </a:p>
          <a:p>
            <a:pPr algn="ctr"/>
            <a:r>
              <a:rPr lang="es-ES" sz="4400" b="1" dirty="0" smtClean="0">
                <a:solidFill>
                  <a:schemeClr val="dk1"/>
                </a:solidFill>
                <a:effectLst>
                  <a:outerShdw blurRad="38100" dist="38100" dir="2700000" algn="tl">
                    <a:srgbClr val="000000">
                      <a:alpha val="43137"/>
                    </a:srgbClr>
                  </a:outerShdw>
                </a:effectLst>
                <a:latin typeface="+mn-lt"/>
                <a:cs typeface="+mn-cs"/>
              </a:rPr>
              <a:t>Custodia</a:t>
            </a:r>
            <a:endParaRPr lang="es-ES" sz="4400" b="1" dirty="0">
              <a:solidFill>
                <a:schemeClr val="dk1"/>
              </a:solidFill>
              <a:effectLst>
                <a:outerShdw blurRad="38100" dist="38100" dir="2700000" algn="tl">
                  <a:srgbClr val="000000">
                    <a:alpha val="43137"/>
                  </a:srgbClr>
                </a:outerShdw>
              </a:effectLst>
              <a:latin typeface="+mn-lt"/>
              <a:cs typeface="+mn-cs"/>
            </a:endParaRPr>
          </a:p>
        </p:txBody>
      </p:sp>
      <p:sp>
        <p:nvSpPr>
          <p:cNvPr id="2" name="1 CuadroTexto"/>
          <p:cNvSpPr txBox="1"/>
          <p:nvPr/>
        </p:nvSpPr>
        <p:spPr>
          <a:xfrm>
            <a:off x="2987824" y="5661248"/>
            <a:ext cx="3168352" cy="461665"/>
          </a:xfrm>
          <a:prstGeom prst="rect">
            <a:avLst/>
          </a:prstGeom>
          <a:noFill/>
        </p:spPr>
        <p:txBody>
          <a:bodyPr wrap="square" rtlCol="0">
            <a:spAutoFit/>
          </a:bodyPr>
          <a:lstStyle/>
          <a:p>
            <a:pPr algn="ctr"/>
            <a:r>
              <a:rPr lang="es-ES" sz="2400" b="1" i="1" dirty="0" smtClean="0">
                <a:effectLst>
                  <a:outerShdw blurRad="38100" dist="38100" dir="2700000" algn="tl">
                    <a:srgbClr val="000000">
                      <a:alpha val="43137"/>
                    </a:srgbClr>
                  </a:outerShdw>
                </a:effectLst>
                <a:latin typeface="+mj-lt"/>
              </a:rPr>
              <a:t>Ordenamiento jurídico </a:t>
            </a:r>
            <a:endParaRPr lang="es-ES" sz="2400" b="1" i="1" dirty="0">
              <a:effectLst>
                <a:outerShdw blurRad="38100" dist="38100" dir="2700000" algn="tl">
                  <a:srgbClr val="000000">
                    <a:alpha val="43137"/>
                  </a:srgbClr>
                </a:outerShdw>
              </a:effectLst>
              <a:latin typeface="+mj-lt"/>
            </a:endParaRPr>
          </a:p>
        </p:txBody>
      </p:sp>
      <p:sp>
        <p:nvSpPr>
          <p:cNvPr id="10" name="9 CuadroTexto"/>
          <p:cNvSpPr txBox="1"/>
          <p:nvPr/>
        </p:nvSpPr>
        <p:spPr>
          <a:xfrm>
            <a:off x="2987824" y="6021288"/>
            <a:ext cx="3168352" cy="461665"/>
          </a:xfrm>
          <a:prstGeom prst="rect">
            <a:avLst/>
          </a:prstGeom>
          <a:noFill/>
        </p:spPr>
        <p:txBody>
          <a:bodyPr wrap="square" rtlCol="0">
            <a:spAutoFit/>
          </a:bodyPr>
          <a:lstStyle/>
          <a:p>
            <a:pPr algn="ctr"/>
            <a:r>
              <a:rPr lang="es-ES" sz="2400" b="1" i="1" dirty="0" smtClean="0">
                <a:effectLst>
                  <a:outerShdw blurRad="38100" dist="38100" dir="2700000" algn="tl">
                    <a:srgbClr val="000000">
                      <a:alpha val="43137"/>
                    </a:srgbClr>
                  </a:outerShdw>
                </a:effectLst>
                <a:latin typeface="+mj-lt"/>
              </a:rPr>
              <a:t>Realidad social </a:t>
            </a:r>
            <a:endParaRPr lang="es-ES" sz="2400" b="1" i="1" dirty="0">
              <a:effectLst>
                <a:outerShdw blurRad="38100" dist="38100" dir="2700000" algn="tl">
                  <a:srgbClr val="000000">
                    <a:alpha val="43137"/>
                  </a:srgbClr>
                </a:outerShdw>
              </a:effectLst>
              <a:latin typeface="+mj-lt"/>
            </a:endParaRPr>
          </a:p>
        </p:txBody>
      </p:sp>
      <p:sp>
        <p:nvSpPr>
          <p:cNvPr id="8" name="AutoShape 7"/>
          <p:cNvSpPr>
            <a:spLocks noChangeArrowheads="1"/>
          </p:cNvSpPr>
          <p:nvPr/>
        </p:nvSpPr>
        <p:spPr bwMode="auto">
          <a:xfrm>
            <a:off x="611188" y="4437161"/>
            <a:ext cx="7921625" cy="1008063"/>
          </a:xfrm>
          <a:prstGeom prst="roundRect">
            <a:avLst>
              <a:gd name="adj" fmla="val 16667"/>
            </a:avLst>
          </a:prstGeom>
          <a:ln>
            <a:solidFill>
              <a:schemeClr val="bg1"/>
            </a:solidFill>
            <a:headEnd/>
            <a:tailEnd/>
          </a:ln>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lgn="ctr"/>
            <a:r>
              <a:rPr lang="es-ES" sz="4400" b="1" dirty="0" smtClean="0">
                <a:solidFill>
                  <a:schemeClr val="dk1"/>
                </a:solidFill>
                <a:effectLst>
                  <a:outerShdw blurRad="38100" dist="38100" dir="2700000" algn="tl">
                    <a:srgbClr val="000000">
                      <a:alpha val="43137"/>
                    </a:srgbClr>
                  </a:outerShdw>
                </a:effectLst>
                <a:latin typeface="+mj-lt"/>
                <a:cs typeface="+mn-cs"/>
              </a:rPr>
              <a:t>Interés Sociedad</a:t>
            </a:r>
            <a:endParaRPr lang="es-ES" sz="4400" b="1" dirty="0">
              <a:solidFill>
                <a:schemeClr val="dk1"/>
              </a:solidFill>
              <a:effectLst>
                <a:outerShdw blurRad="38100" dist="38100" dir="2700000" algn="tl">
                  <a:srgbClr val="000000">
                    <a:alpha val="43137"/>
                  </a:srgbClr>
                </a:outerShdw>
              </a:effectLst>
              <a:latin typeface="+mj-lt"/>
              <a:cs typeface="+mn-cs"/>
            </a:endParaRPr>
          </a:p>
        </p:txBody>
      </p:sp>
      <p:sp>
        <p:nvSpPr>
          <p:cNvPr id="9" name="8 Flecha derecha"/>
          <p:cNvSpPr/>
          <p:nvPr/>
        </p:nvSpPr>
        <p:spPr>
          <a:xfrm>
            <a:off x="4211960" y="2205038"/>
            <a:ext cx="360040"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400"/>
          </a:p>
        </p:txBody>
      </p:sp>
      <p:sp>
        <p:nvSpPr>
          <p:cNvPr id="11" name="10 Flecha derecha"/>
          <p:cNvSpPr/>
          <p:nvPr/>
        </p:nvSpPr>
        <p:spPr>
          <a:xfrm rot="10800000">
            <a:off x="4572000" y="2204864"/>
            <a:ext cx="360040"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400"/>
          </a:p>
        </p:txBody>
      </p:sp>
      <p:sp>
        <p:nvSpPr>
          <p:cNvPr id="12" name="11 Flecha derecha"/>
          <p:cNvSpPr/>
          <p:nvPr/>
        </p:nvSpPr>
        <p:spPr>
          <a:xfrm rot="16200000">
            <a:off x="6516030" y="3897101"/>
            <a:ext cx="360040"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400"/>
          </a:p>
        </p:txBody>
      </p:sp>
    </p:spTree>
    <p:extLst>
      <p:ext uri="{BB962C8B-B14F-4D97-AF65-F5344CB8AC3E}">
        <p14:creationId xmlns:p14="http://schemas.microsoft.com/office/powerpoint/2010/main" val="24845061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S" b="1" dirty="0">
                <a:solidFill>
                  <a:srgbClr val="808000"/>
                </a:solidFill>
                <a:effectLst>
                  <a:outerShdw blurRad="38100" dist="38100" dir="2700000" algn="tl">
                    <a:srgbClr val="000000">
                      <a:alpha val="43137"/>
                    </a:srgbClr>
                  </a:outerShdw>
                </a:effectLst>
                <a:latin typeface="Futura Bk" panose="020B0502020204020303" pitchFamily="34" charset="0"/>
              </a:rPr>
              <a:t>Autonomía de la voluntad</a:t>
            </a:r>
          </a:p>
        </p:txBody>
      </p:sp>
      <p:sp>
        <p:nvSpPr>
          <p:cNvPr id="3" name="2 Marcador de contenido"/>
          <p:cNvSpPr>
            <a:spLocks noGrp="1"/>
          </p:cNvSpPr>
          <p:nvPr>
            <p:ph idx="1"/>
          </p:nvPr>
        </p:nvSpPr>
        <p:spPr>
          <a:xfrm>
            <a:off x="628650" y="1584086"/>
            <a:ext cx="7886700" cy="1627114"/>
          </a:xfrm>
        </p:spPr>
        <p:txBody>
          <a:bodyPr/>
          <a:lstStyle/>
          <a:p>
            <a:pPr marL="0" indent="0">
              <a:buNone/>
            </a:pPr>
            <a:r>
              <a:rPr lang="es-ES" i="1" dirty="0"/>
              <a:t>Artículo 1255</a:t>
            </a:r>
            <a:r>
              <a:rPr lang="es-ES" dirty="0"/>
              <a:t> </a:t>
            </a:r>
          </a:p>
          <a:p>
            <a:r>
              <a:rPr lang="es-ES" dirty="0"/>
              <a:t>Los contratantes pueden establecer los pactos, cláusulas y </a:t>
            </a:r>
            <a:r>
              <a:rPr lang="es-ES" dirty="0" smtClean="0"/>
              <a:t>condiciones </a:t>
            </a:r>
            <a:r>
              <a:rPr lang="es-ES" b="1" dirty="0"/>
              <a:t>que tengan por conveniente</a:t>
            </a:r>
            <a:r>
              <a:rPr lang="es-ES" dirty="0"/>
              <a:t>, siempre que no sean contrarios a las leyes, a la moral, ni al orden público.</a:t>
            </a:r>
          </a:p>
          <a:p>
            <a:endParaRPr lang="es-ES" dirty="0"/>
          </a:p>
        </p:txBody>
      </p:sp>
      <p:sp>
        <p:nvSpPr>
          <p:cNvPr id="4" name="1 Título"/>
          <p:cNvSpPr txBox="1">
            <a:spLocks/>
          </p:cNvSpPr>
          <p:nvPr/>
        </p:nvSpPr>
        <p:spPr>
          <a:xfrm>
            <a:off x="565389" y="3152582"/>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S" b="1" dirty="0">
                <a:solidFill>
                  <a:srgbClr val="808000"/>
                </a:solidFill>
                <a:effectLst>
                  <a:outerShdw blurRad="38100" dist="38100" dir="2700000" algn="tl">
                    <a:srgbClr val="000000">
                      <a:alpha val="43137"/>
                    </a:srgbClr>
                  </a:outerShdw>
                </a:effectLst>
                <a:latin typeface="Futura Bk" panose="020B0502020204020303" pitchFamily="34" charset="0"/>
              </a:rPr>
              <a:t>Fuerza entre las partes</a:t>
            </a:r>
          </a:p>
        </p:txBody>
      </p:sp>
      <p:sp>
        <p:nvSpPr>
          <p:cNvPr id="5" name="2 Marcador de contenido"/>
          <p:cNvSpPr txBox="1">
            <a:spLocks/>
          </p:cNvSpPr>
          <p:nvPr/>
        </p:nvSpPr>
        <p:spPr>
          <a:xfrm>
            <a:off x="565389" y="4264025"/>
            <a:ext cx="78867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s-ES" i="1" dirty="0"/>
              <a:t>Artículo 1258</a:t>
            </a:r>
            <a:r>
              <a:rPr lang="es-ES" dirty="0"/>
              <a:t> </a:t>
            </a:r>
          </a:p>
          <a:p>
            <a:r>
              <a:rPr lang="es-ES" dirty="0"/>
              <a:t>Los contratos se perfeccionan por el </a:t>
            </a:r>
            <a:r>
              <a:rPr lang="es-ES" b="1" dirty="0"/>
              <a:t>mero consentimiento</a:t>
            </a:r>
            <a:r>
              <a:rPr lang="es-ES" dirty="0"/>
              <a:t>, y desde entonces obligan, no sólo al cumplimiento de lo expresamente pactado, sino también a todas las consecuencias que, según su naturaleza, sean conformes a la buena fe, al uso y a la ley.</a:t>
            </a:r>
          </a:p>
          <a:p>
            <a:endParaRPr lang="es-ES" dirty="0"/>
          </a:p>
        </p:txBody>
      </p:sp>
    </p:spTree>
    <p:extLst>
      <p:ext uri="{BB962C8B-B14F-4D97-AF65-F5344CB8AC3E}">
        <p14:creationId xmlns:p14="http://schemas.microsoft.com/office/powerpoint/2010/main" val="41539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098" name="Text Box 5"/>
          <p:cNvSpPr txBox="1">
            <a:spLocks noChangeArrowheads="1"/>
          </p:cNvSpPr>
          <p:nvPr/>
        </p:nvSpPr>
        <p:spPr bwMode="auto">
          <a:xfrm>
            <a:off x="1712384" y="3275694"/>
            <a:ext cx="670877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ES_tradnl" altLang="es-ES" sz="4000" b="1" dirty="0" smtClean="0">
                <a:solidFill>
                  <a:srgbClr val="FFFFFF"/>
                </a:solidFill>
                <a:effectLst>
                  <a:outerShdw blurRad="38100" dist="38100" dir="2700000" algn="tl">
                    <a:srgbClr val="000000">
                      <a:alpha val="43137"/>
                    </a:srgbClr>
                  </a:outerShdw>
                </a:effectLst>
                <a:latin typeface="Gill Sans MT" panose="020B0502020104020203" pitchFamily="34" charset="0"/>
              </a:rPr>
              <a:t>Elaboración y redacción de acuerdos y contratos de custodia del territorio</a:t>
            </a:r>
            <a:endParaRPr lang="es-ES" altLang="es-ES" sz="4000" b="1" dirty="0">
              <a:solidFill>
                <a:srgbClr val="FFFFFF"/>
              </a:solidFill>
              <a:effectLst>
                <a:outerShdw blurRad="38100" dist="38100" dir="2700000" algn="tl">
                  <a:srgbClr val="000000">
                    <a:alpha val="43137"/>
                  </a:srgbClr>
                </a:outerShdw>
              </a:effectLst>
              <a:latin typeface="Gill Sans MT" panose="020B0502020104020203" pitchFamily="34" charset="0"/>
            </a:endParaRPr>
          </a:p>
          <a:p>
            <a:pPr eaLnBrk="1" hangingPunct="1">
              <a:defRPr/>
            </a:pPr>
            <a:endParaRPr lang="es-ES" altLang="es-ES" sz="4000" b="1" dirty="0">
              <a:solidFill>
                <a:srgbClr val="FFFFFF"/>
              </a:solidFill>
              <a:effectLst>
                <a:outerShdw blurRad="38100" dist="38100" dir="2700000" algn="tl">
                  <a:srgbClr val="000000">
                    <a:alpha val="43137"/>
                  </a:srgbClr>
                </a:outerShdw>
              </a:effectLst>
              <a:latin typeface="Gill Sans MT" panose="020B0502020104020203" pitchFamily="34" charset="0"/>
            </a:endParaRPr>
          </a:p>
        </p:txBody>
      </p:sp>
      <p:sp>
        <p:nvSpPr>
          <p:cNvPr id="4099" name="Text Box 6"/>
          <p:cNvSpPr txBox="1">
            <a:spLocks noChangeArrowheads="1"/>
          </p:cNvSpPr>
          <p:nvPr/>
        </p:nvSpPr>
        <p:spPr bwMode="auto">
          <a:xfrm>
            <a:off x="775759" y="2562112"/>
            <a:ext cx="9366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ES_tradnl" altLang="es-ES" sz="7200" b="1" dirty="0" smtClean="0">
                <a:solidFill>
                  <a:srgbClr val="FFFFFF"/>
                </a:solidFill>
                <a:effectLst>
                  <a:outerShdw blurRad="38100" dist="38100" dir="2700000" algn="tl">
                    <a:srgbClr val="000000">
                      <a:alpha val="43137"/>
                    </a:srgbClr>
                  </a:outerShdw>
                </a:effectLst>
                <a:latin typeface="Garamond" panose="02020404030301010803" pitchFamily="18" charset="0"/>
              </a:rPr>
              <a:t>2</a:t>
            </a:r>
            <a:endParaRPr lang="es-ES" altLang="es-ES" sz="7200" b="1" dirty="0">
              <a:solidFill>
                <a:srgbClr val="FFFFFF"/>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3469505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95300" y="-330200"/>
            <a:ext cx="10096500" cy="8567522"/>
          </a:xfrm>
          <a:prstGeom prst="rect">
            <a:avLst/>
          </a:prstGeom>
          <a:noFill/>
          <a:ln>
            <a:noFill/>
          </a:ln>
        </p:spPr>
      </p:pic>
      <p:sp>
        <p:nvSpPr>
          <p:cNvPr id="2" name="Título 1"/>
          <p:cNvSpPr>
            <a:spLocks noGrp="1"/>
          </p:cNvSpPr>
          <p:nvPr>
            <p:ph type="title"/>
          </p:nvPr>
        </p:nvSpPr>
        <p:spPr>
          <a:xfrm>
            <a:off x="1123950" y="0"/>
            <a:ext cx="8382000" cy="2303463"/>
          </a:xfrm>
        </p:spPr>
        <p:txBody>
          <a:bodyPr>
            <a:normAutofit/>
          </a:bodyPr>
          <a:lstStyle/>
          <a:p>
            <a:r>
              <a:rPr lang="es-ES" sz="4000" dirty="0">
                <a:latin typeface="Futura Bk" panose="020B0502020204020303" pitchFamily="34" charset="0"/>
              </a:rPr>
              <a:t>Contratos </a:t>
            </a:r>
            <a:r>
              <a:rPr lang="es-ES" sz="4000" dirty="0" smtClean="0">
                <a:latin typeface="Futura Bk" panose="020B0502020204020303" pitchFamily="34" charset="0"/>
              </a:rPr>
              <a:t>reflexivos</a:t>
            </a:r>
            <a:endParaRPr lang="es-ES" sz="4000" dirty="0">
              <a:latin typeface="Futura Bk" panose="020B0502020204020303" pitchFamily="34" charset="0"/>
            </a:endParaRPr>
          </a:p>
        </p:txBody>
      </p:sp>
      <p:sp>
        <p:nvSpPr>
          <p:cNvPr id="4" name="Título 3"/>
          <p:cNvSpPr txBox="1">
            <a:spLocks/>
          </p:cNvSpPr>
          <p:nvPr/>
        </p:nvSpPr>
        <p:spPr>
          <a:xfrm>
            <a:off x="1123950" y="2759761"/>
            <a:ext cx="7258050" cy="23876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rgbClr val="808000"/>
                </a:solidFill>
                <a:effectLst>
                  <a:outerShdw blurRad="38100" dist="38100" dir="2700000" algn="tl">
                    <a:srgbClr val="000000">
                      <a:alpha val="43137"/>
                    </a:srgbClr>
                  </a:outerShdw>
                </a:effectLst>
                <a:latin typeface="+mj-lt"/>
                <a:ea typeface="+mj-ea"/>
                <a:cs typeface="+mj-cs"/>
              </a:defRPr>
            </a:lvl1pPr>
          </a:lstStyle>
          <a:p>
            <a:pPr marL="457200" indent="-457200">
              <a:spcBef>
                <a:spcPts val="1200"/>
              </a:spcBef>
              <a:buFont typeface="Arial" panose="020B0604020202020204" pitchFamily="34" charset="0"/>
              <a:buChar char="•"/>
            </a:pPr>
            <a:r>
              <a:rPr lang="es-ES" sz="4000" i="1" dirty="0" smtClean="0">
                <a:solidFill>
                  <a:schemeClr val="tx1">
                    <a:lumMod val="50000"/>
                    <a:lumOff val="50000"/>
                  </a:schemeClr>
                </a:solidFill>
                <a:latin typeface="Bodoni MT" panose="02070603080606020203" pitchFamily="18" charset="0"/>
              </a:rPr>
              <a:t>Pensar antes de redactar</a:t>
            </a:r>
          </a:p>
          <a:p>
            <a:pPr marL="457200" indent="-457200">
              <a:spcBef>
                <a:spcPts val="1200"/>
              </a:spcBef>
              <a:buFont typeface="Arial" panose="020B0604020202020204" pitchFamily="34" charset="0"/>
              <a:buChar char="•"/>
            </a:pPr>
            <a:r>
              <a:rPr lang="es-ES" sz="4000" i="1" dirty="0" smtClean="0">
                <a:solidFill>
                  <a:schemeClr val="tx1">
                    <a:lumMod val="50000"/>
                    <a:lumOff val="50000"/>
                  </a:schemeClr>
                </a:solidFill>
                <a:latin typeface="Bodoni MT" panose="02070603080606020203" pitchFamily="18" charset="0"/>
              </a:rPr>
              <a:t>Elaborar un esquema antes de utilizar un modelo</a:t>
            </a:r>
            <a:endParaRPr lang="es-ES" sz="4000" i="1" dirty="0">
              <a:solidFill>
                <a:schemeClr val="tx1">
                  <a:lumMod val="50000"/>
                  <a:lumOff val="50000"/>
                </a:schemeClr>
              </a:solidFill>
              <a:latin typeface="Bodoni MT" panose="02070603080606020203" pitchFamily="18" charset="0"/>
            </a:endParaRPr>
          </a:p>
        </p:txBody>
      </p:sp>
    </p:spTree>
    <p:extLst>
      <p:ext uri="{BB962C8B-B14F-4D97-AF65-F5344CB8AC3E}">
        <p14:creationId xmlns:p14="http://schemas.microsoft.com/office/powerpoint/2010/main" val="3807122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426" y="2746215"/>
            <a:ext cx="6240574" cy="4351338"/>
          </a:xfrm>
          <a:prstGeom prst="rect">
            <a:avLst/>
          </a:prstGeom>
        </p:spPr>
      </p:pic>
      <p:sp>
        <p:nvSpPr>
          <p:cNvPr id="4" name="Título 3"/>
          <p:cNvSpPr>
            <a:spLocks noGrp="1"/>
          </p:cNvSpPr>
          <p:nvPr>
            <p:ph type="ctrTitle"/>
          </p:nvPr>
        </p:nvSpPr>
        <p:spPr>
          <a:xfrm>
            <a:off x="876300" y="1349215"/>
            <a:ext cx="6858000" cy="2387600"/>
          </a:xfrm>
        </p:spPr>
        <p:txBody>
          <a:bodyPr/>
          <a:lstStyle/>
          <a:p>
            <a:r>
              <a:rPr lang="es-ES" i="1" dirty="0" smtClean="0">
                <a:solidFill>
                  <a:schemeClr val="tx1">
                    <a:lumMod val="50000"/>
                    <a:lumOff val="50000"/>
                  </a:schemeClr>
                </a:solidFill>
                <a:latin typeface="Bodoni MT" panose="02070603080606020203" pitchFamily="18" charset="0"/>
              </a:rPr>
              <a:t>Caso 1. ¿cuáles son las interrelaciones entre las partes?</a:t>
            </a:r>
            <a:endParaRPr lang="es-ES" i="1" dirty="0">
              <a:solidFill>
                <a:schemeClr val="tx1">
                  <a:lumMod val="50000"/>
                  <a:lumOff val="50000"/>
                </a:schemeClr>
              </a:solidFill>
              <a:latin typeface="Bodoni MT" panose="02070603080606020203" pitchFamily="18" charset="0"/>
            </a:endParaRPr>
          </a:p>
        </p:txBody>
      </p:sp>
    </p:spTree>
    <p:extLst>
      <p:ext uri="{BB962C8B-B14F-4D97-AF65-F5344CB8AC3E}">
        <p14:creationId xmlns:p14="http://schemas.microsoft.com/office/powerpoint/2010/main" val="2071984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8 Grupo"/>
          <p:cNvGrpSpPr>
            <a:grpSpLocks/>
          </p:cNvGrpSpPr>
          <p:nvPr/>
        </p:nvGrpSpPr>
        <p:grpSpPr bwMode="auto">
          <a:xfrm>
            <a:off x="6946900" y="1125538"/>
            <a:ext cx="2305050" cy="4768850"/>
            <a:chOff x="7522251" y="1124744"/>
            <a:chExt cx="2306333" cy="4768850"/>
          </a:xfrm>
        </p:grpSpPr>
        <p:sp>
          <p:nvSpPr>
            <p:cNvPr id="30" name="29 Rectángulo"/>
            <p:cNvSpPr/>
            <p:nvPr/>
          </p:nvSpPr>
          <p:spPr>
            <a:xfrm>
              <a:off x="7535595" y="1268760"/>
              <a:ext cx="2292989" cy="4192588"/>
            </a:xfrm>
            <a:prstGeom prst="rect">
              <a:avLst/>
            </a:prstGeom>
            <a:gradFill>
              <a:gsLst>
                <a:gs pos="0">
                  <a:schemeClr val="accent1">
                    <a:tint val="44500"/>
                    <a:satMod val="160000"/>
                  </a:schemeClr>
                </a:gs>
                <a:gs pos="83000">
                  <a:schemeClr val="bg1"/>
                </a:gs>
              </a:gsLst>
              <a:path path="circle">
                <a:fillToRect l="50000" t="50000" r="50000" b="50000"/>
              </a:path>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400">
                <a:solidFill>
                  <a:prstClr val="white"/>
                </a:solidFill>
              </a:endParaRPr>
            </a:p>
          </p:txBody>
        </p:sp>
        <p:sp>
          <p:nvSpPr>
            <p:cNvPr id="17441" name="Text Box 5"/>
            <p:cNvSpPr txBox="1">
              <a:spLocks noChangeArrowheads="1"/>
            </p:cNvSpPr>
            <p:nvPr/>
          </p:nvSpPr>
          <p:spPr bwMode="auto">
            <a:xfrm>
              <a:off x="7547712" y="5436394"/>
              <a:ext cx="456742"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0" hangingPunct="0">
                <a:buClr>
                  <a:srgbClr val="FF9933"/>
                </a:buClr>
              </a:pPr>
              <a:r>
                <a:rPr lang="en-GB" altLang="es-ES" sz="3200">
                  <a:solidFill>
                    <a:srgbClr val="FF9933"/>
                  </a:solidFill>
                  <a:latin typeface="Times New Roman" panose="02020603050405020304" pitchFamily="18" charset="0"/>
                </a:rPr>
                <a:t>+</a:t>
              </a:r>
            </a:p>
          </p:txBody>
        </p:sp>
        <p:sp>
          <p:nvSpPr>
            <p:cNvPr id="17442" name="Line 8"/>
            <p:cNvSpPr>
              <a:spLocks noChangeShapeType="1"/>
            </p:cNvSpPr>
            <p:nvPr/>
          </p:nvSpPr>
          <p:spPr bwMode="auto">
            <a:xfrm flipV="1">
              <a:off x="7522251" y="1472404"/>
              <a:ext cx="2077" cy="4270375"/>
            </a:xfrm>
            <a:prstGeom prst="line">
              <a:avLst/>
            </a:prstGeom>
            <a:noFill/>
            <a:ln w="9360">
              <a:solidFill>
                <a:srgbClr val="000000"/>
              </a:solidFill>
              <a:prstDash val="sysDot"/>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7443" name="Text Box 9"/>
            <p:cNvSpPr txBox="1">
              <a:spLocks noChangeArrowheads="1"/>
            </p:cNvSpPr>
            <p:nvPr/>
          </p:nvSpPr>
          <p:spPr bwMode="auto">
            <a:xfrm>
              <a:off x="7547982" y="1124744"/>
              <a:ext cx="45466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0" hangingPunct="0">
                <a:buClr>
                  <a:srgbClr val="FF9933"/>
                </a:buClr>
              </a:pPr>
              <a:r>
                <a:rPr lang="en-GB" altLang="es-ES" sz="3200">
                  <a:solidFill>
                    <a:srgbClr val="FF9933"/>
                  </a:solidFill>
                  <a:latin typeface="Times New Roman" panose="02020603050405020304" pitchFamily="18" charset="0"/>
                </a:rPr>
                <a:t>-</a:t>
              </a:r>
            </a:p>
          </p:txBody>
        </p:sp>
        <p:sp>
          <p:nvSpPr>
            <p:cNvPr id="17444" name="Text Box 18"/>
            <p:cNvSpPr txBox="1">
              <a:spLocks noChangeArrowheads="1"/>
            </p:cNvSpPr>
            <p:nvPr/>
          </p:nvSpPr>
          <p:spPr bwMode="auto">
            <a:xfrm rot="-5400000">
              <a:off x="8436749" y="1972312"/>
              <a:ext cx="503237" cy="197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0" hangingPunct="0">
                <a:buClr>
                  <a:srgbClr val="800000"/>
                </a:buClr>
                <a:buFont typeface="Verdana" panose="020B0604030504040204" pitchFamily="34" charset="0"/>
                <a:buNone/>
              </a:pPr>
              <a:r>
                <a:rPr lang="en-GB" altLang="es-ES" sz="1600" b="1">
                  <a:solidFill>
                    <a:srgbClr val="800000"/>
                  </a:solidFill>
                  <a:latin typeface="Verdana" panose="020B0604030504040204" pitchFamily="34" charset="0"/>
                </a:rPr>
                <a:t>Flexiilidad</a:t>
              </a:r>
            </a:p>
            <a:p>
              <a:pPr algn="ctr" eaLnBrk="0" hangingPunct="0">
                <a:buClr>
                  <a:srgbClr val="800000"/>
                </a:buClr>
                <a:buFont typeface="Verdana" panose="020B0604030504040204" pitchFamily="34" charset="0"/>
                <a:buNone/>
              </a:pPr>
              <a:endParaRPr lang="en-GB" altLang="es-ES" sz="1600" b="1">
                <a:solidFill>
                  <a:srgbClr val="800000"/>
                </a:solidFill>
                <a:latin typeface="Verdana" panose="020B0604030504040204" pitchFamily="34" charset="0"/>
              </a:endParaRPr>
            </a:p>
            <a:p>
              <a:pPr algn="ctr" eaLnBrk="0" hangingPunct="0">
                <a:buClr>
                  <a:srgbClr val="800000"/>
                </a:buClr>
                <a:buFont typeface="Verdana" panose="020B0604030504040204" pitchFamily="34" charset="0"/>
                <a:buNone/>
              </a:pPr>
              <a:r>
                <a:rPr lang="en-GB" altLang="es-ES" sz="1600" b="1">
                  <a:solidFill>
                    <a:srgbClr val="800000"/>
                  </a:solidFill>
                  <a:latin typeface="Verdana" panose="020B0604030504040204" pitchFamily="34" charset="0"/>
                </a:rPr>
                <a:t>Diálogo</a:t>
              </a:r>
            </a:p>
            <a:p>
              <a:pPr algn="ctr" eaLnBrk="0" hangingPunct="0">
                <a:buClr>
                  <a:srgbClr val="800000"/>
                </a:buClr>
                <a:buFont typeface="Verdana" panose="020B0604030504040204" pitchFamily="34" charset="0"/>
                <a:buNone/>
              </a:pPr>
              <a:endParaRPr lang="en-GB" altLang="es-ES" sz="1600" b="1">
                <a:solidFill>
                  <a:srgbClr val="800000"/>
                </a:solidFill>
                <a:latin typeface="Verdana" panose="020B0604030504040204" pitchFamily="34" charset="0"/>
              </a:endParaRPr>
            </a:p>
            <a:p>
              <a:pPr algn="ctr" eaLnBrk="0" hangingPunct="0">
                <a:buClr>
                  <a:srgbClr val="800000"/>
                </a:buClr>
                <a:buFont typeface="Verdana" panose="020B0604030504040204" pitchFamily="34" charset="0"/>
                <a:buNone/>
              </a:pPr>
              <a:r>
                <a:rPr lang="en-GB" altLang="es-ES" sz="1600" b="1">
                  <a:solidFill>
                    <a:srgbClr val="800000"/>
                  </a:solidFill>
                  <a:latin typeface="Verdana" panose="020B0604030504040204" pitchFamily="34" charset="0"/>
                </a:rPr>
                <a:t>Participación</a:t>
              </a:r>
            </a:p>
            <a:p>
              <a:pPr algn="ctr" eaLnBrk="0" hangingPunct="0">
                <a:buClr>
                  <a:srgbClr val="800000"/>
                </a:buClr>
                <a:buFont typeface="Verdana" panose="020B0604030504040204" pitchFamily="34" charset="0"/>
                <a:buNone/>
              </a:pPr>
              <a:endParaRPr lang="en-GB" altLang="es-ES" sz="1600" b="1">
                <a:solidFill>
                  <a:srgbClr val="800000"/>
                </a:solidFill>
                <a:latin typeface="Verdana" panose="020B0604030504040204" pitchFamily="34" charset="0"/>
              </a:endParaRPr>
            </a:p>
            <a:p>
              <a:pPr algn="ctr" eaLnBrk="0" hangingPunct="0">
                <a:buClr>
                  <a:srgbClr val="800000"/>
                </a:buClr>
                <a:buFont typeface="Verdana" panose="020B0604030504040204" pitchFamily="34" charset="0"/>
                <a:buNone/>
              </a:pPr>
              <a:r>
                <a:rPr lang="en-GB" altLang="es-ES" sz="1600" b="1">
                  <a:solidFill>
                    <a:srgbClr val="800000"/>
                  </a:solidFill>
                  <a:latin typeface="Verdana" panose="020B0604030504040204" pitchFamily="34" charset="0"/>
                </a:rPr>
                <a:t>Cogestión</a:t>
              </a:r>
            </a:p>
          </p:txBody>
        </p:sp>
      </p:grpSp>
      <p:sp>
        <p:nvSpPr>
          <p:cNvPr id="3" name="2 Rectángulo"/>
          <p:cNvSpPr/>
          <p:nvPr/>
        </p:nvSpPr>
        <p:spPr>
          <a:xfrm>
            <a:off x="-685284" y="1472406"/>
            <a:ext cx="2292989" cy="4192588"/>
          </a:xfrm>
          <a:prstGeom prst="rect">
            <a:avLst/>
          </a:prstGeom>
          <a:gradFill>
            <a:gsLst>
              <a:gs pos="0">
                <a:schemeClr val="accent1">
                  <a:tint val="44500"/>
                  <a:satMod val="160000"/>
                </a:schemeClr>
              </a:gs>
              <a:gs pos="83000">
                <a:schemeClr val="bg1"/>
              </a:gs>
            </a:gsLst>
            <a:path path="circle">
              <a:fillToRect l="50000" t="50000" r="50000" b="50000"/>
            </a:path>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400">
              <a:solidFill>
                <a:prstClr val="white"/>
              </a:solidFill>
            </a:endParaRPr>
          </a:p>
        </p:txBody>
      </p:sp>
      <p:sp>
        <p:nvSpPr>
          <p:cNvPr id="68610" name="Text Box 2"/>
          <p:cNvSpPr txBox="1">
            <a:spLocks noChangeArrowheads="1"/>
          </p:cNvSpPr>
          <p:nvPr/>
        </p:nvSpPr>
        <p:spPr bwMode="auto">
          <a:xfrm>
            <a:off x="609600" y="499299"/>
            <a:ext cx="7772400"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5pPr>
            <a:lvl6pPr defTabSz="449263" fontAlgn="base">
              <a:lnSpc>
                <a:spcPct val="95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6pPr>
            <a:lvl7pPr defTabSz="449263" fontAlgn="base">
              <a:lnSpc>
                <a:spcPct val="95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7pPr>
            <a:lvl8pPr defTabSz="449263" fontAlgn="base">
              <a:lnSpc>
                <a:spcPct val="95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8pPr>
            <a:lvl9pPr defTabSz="449263" fontAlgn="base">
              <a:lnSpc>
                <a:spcPct val="95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defRPr>
            </a:lvl9pPr>
          </a:lstStyle>
          <a:p>
            <a:pPr>
              <a:defRPr/>
            </a:pPr>
            <a:r>
              <a:rPr lang="en-GB" sz="2800" b="1" dirty="0" err="1">
                <a:solidFill>
                  <a:srgbClr val="808000"/>
                </a:solidFill>
                <a:effectLst>
                  <a:outerShdw blurRad="38100" dist="38100" dir="2700000" algn="tl">
                    <a:srgbClr val="000000">
                      <a:alpha val="43137"/>
                    </a:srgbClr>
                  </a:outerShdw>
                </a:effectLst>
                <a:latin typeface="Futura Bk" pitchFamily="34" charset="0"/>
                <a:cs typeface="Arial" charset="0"/>
              </a:rPr>
              <a:t>Opciones</a:t>
            </a:r>
            <a:r>
              <a:rPr lang="en-GB" sz="2800" b="1" dirty="0">
                <a:solidFill>
                  <a:srgbClr val="808000"/>
                </a:solidFill>
                <a:effectLst>
                  <a:outerShdw blurRad="38100" dist="38100" dir="2700000" algn="tl">
                    <a:srgbClr val="000000">
                      <a:alpha val="43137"/>
                    </a:srgbClr>
                  </a:outerShdw>
                </a:effectLst>
                <a:latin typeface="Futura Bk" pitchFamily="34" charset="0"/>
                <a:cs typeface="Arial" charset="0"/>
              </a:rPr>
              <a:t> </a:t>
            </a:r>
            <a:r>
              <a:rPr lang="en-GB" sz="2800" b="1" dirty="0" err="1" smtClean="0">
                <a:solidFill>
                  <a:srgbClr val="808000"/>
                </a:solidFill>
                <a:effectLst>
                  <a:outerShdw blurRad="38100" dist="38100" dir="2700000" algn="tl">
                    <a:srgbClr val="000000">
                      <a:alpha val="43137"/>
                    </a:srgbClr>
                  </a:outerShdw>
                </a:effectLst>
                <a:latin typeface="Futura Bk" pitchFamily="34" charset="0"/>
                <a:cs typeface="Arial" charset="0"/>
              </a:rPr>
              <a:t>contractuales</a:t>
            </a:r>
            <a:r>
              <a:rPr lang="en-GB" sz="2800" b="1" dirty="0" smtClean="0">
                <a:solidFill>
                  <a:srgbClr val="808000"/>
                </a:solidFill>
                <a:effectLst>
                  <a:outerShdw blurRad="38100" dist="38100" dir="2700000" algn="tl">
                    <a:srgbClr val="000000">
                      <a:alpha val="43137"/>
                    </a:srgbClr>
                  </a:outerShdw>
                </a:effectLst>
                <a:latin typeface="Futura Bk" pitchFamily="34" charset="0"/>
                <a:cs typeface="Arial" charset="0"/>
              </a:rPr>
              <a:t> </a:t>
            </a:r>
            <a:r>
              <a:rPr lang="en-GB" sz="2800" b="1" dirty="0" err="1" smtClean="0">
                <a:solidFill>
                  <a:srgbClr val="808000"/>
                </a:solidFill>
                <a:effectLst>
                  <a:outerShdw blurRad="38100" dist="38100" dir="2700000" algn="tl">
                    <a:srgbClr val="000000">
                      <a:alpha val="43137"/>
                    </a:srgbClr>
                  </a:outerShdw>
                </a:effectLst>
                <a:latin typeface="Futura Bk" pitchFamily="34" charset="0"/>
                <a:cs typeface="Arial" charset="0"/>
              </a:rPr>
              <a:t>privadas</a:t>
            </a:r>
            <a:r>
              <a:rPr lang="en-GB" sz="2800" b="1" dirty="0" smtClean="0">
                <a:solidFill>
                  <a:srgbClr val="808000"/>
                </a:solidFill>
                <a:effectLst>
                  <a:outerShdw blurRad="38100" dist="38100" dir="2700000" algn="tl">
                    <a:srgbClr val="000000">
                      <a:alpha val="43137"/>
                    </a:srgbClr>
                  </a:outerShdw>
                </a:effectLst>
                <a:latin typeface="Futura Bk" pitchFamily="34" charset="0"/>
                <a:cs typeface="Arial" charset="0"/>
              </a:rPr>
              <a:t> de </a:t>
            </a:r>
            <a:r>
              <a:rPr lang="en-GB" sz="2800" b="1" dirty="0" err="1">
                <a:solidFill>
                  <a:srgbClr val="808000"/>
                </a:solidFill>
                <a:effectLst>
                  <a:outerShdw blurRad="38100" dist="38100" dir="2700000" algn="tl">
                    <a:srgbClr val="000000">
                      <a:alpha val="43137"/>
                    </a:srgbClr>
                  </a:outerShdw>
                </a:effectLst>
                <a:latin typeface="Futura Bk" pitchFamily="34" charset="0"/>
                <a:cs typeface="Arial" charset="0"/>
              </a:rPr>
              <a:t>CdT</a:t>
            </a:r>
            <a:endParaRPr lang="en-GB" sz="2800" b="1" dirty="0">
              <a:solidFill>
                <a:srgbClr val="808000"/>
              </a:solidFill>
              <a:effectLst>
                <a:outerShdw blurRad="38100" dist="38100" dir="2700000" algn="tl">
                  <a:srgbClr val="000000">
                    <a:alpha val="43137"/>
                  </a:srgbClr>
                </a:outerShdw>
              </a:effectLst>
              <a:latin typeface="Futura Bk" pitchFamily="34" charset="0"/>
              <a:cs typeface="Arial" charset="0"/>
            </a:endParaRPr>
          </a:p>
        </p:txBody>
      </p:sp>
      <p:sp>
        <p:nvSpPr>
          <p:cNvPr id="17415" name="Text Box 4"/>
          <p:cNvSpPr txBox="1">
            <a:spLocks noChangeArrowheads="1"/>
          </p:cNvSpPr>
          <p:nvPr/>
        </p:nvSpPr>
        <p:spPr bwMode="auto">
          <a:xfrm>
            <a:off x="1116013" y="1169988"/>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0" hangingPunct="0">
              <a:buClr>
                <a:srgbClr val="FF9933"/>
              </a:buClr>
            </a:pPr>
            <a:r>
              <a:rPr lang="en-GB" altLang="es-ES" sz="3200" b="1">
                <a:solidFill>
                  <a:srgbClr val="FF9933"/>
                </a:solidFill>
                <a:latin typeface="Times New Roman" panose="02020603050405020304" pitchFamily="18" charset="0"/>
              </a:rPr>
              <a:t>+</a:t>
            </a:r>
          </a:p>
        </p:txBody>
      </p:sp>
      <p:sp>
        <p:nvSpPr>
          <p:cNvPr id="17416" name="Line 7"/>
          <p:cNvSpPr>
            <a:spLocks noChangeShapeType="1"/>
          </p:cNvSpPr>
          <p:nvPr/>
        </p:nvSpPr>
        <p:spPr bwMode="auto">
          <a:xfrm flipV="1">
            <a:off x="1547813" y="1770063"/>
            <a:ext cx="1587" cy="4498975"/>
          </a:xfrm>
          <a:prstGeom prst="line">
            <a:avLst/>
          </a:prstGeom>
          <a:noFill/>
          <a:ln w="9360">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a:p>
        </p:txBody>
      </p:sp>
      <p:sp>
        <p:nvSpPr>
          <p:cNvPr id="17417" name="Text Box 22"/>
          <p:cNvSpPr txBox="1">
            <a:spLocks noChangeArrowheads="1"/>
          </p:cNvSpPr>
          <p:nvPr/>
        </p:nvSpPr>
        <p:spPr bwMode="auto">
          <a:xfrm>
            <a:off x="1225550" y="5662613"/>
            <a:ext cx="4556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0" hangingPunct="0">
              <a:buClr>
                <a:srgbClr val="FF9933"/>
              </a:buClr>
            </a:pPr>
            <a:r>
              <a:rPr lang="en-GB" altLang="es-ES" sz="3200" b="1">
                <a:solidFill>
                  <a:srgbClr val="FF9933"/>
                </a:solidFill>
                <a:latin typeface="Times New Roman" panose="02020603050405020304" pitchFamily="18" charset="0"/>
              </a:rPr>
              <a:t>-</a:t>
            </a:r>
          </a:p>
        </p:txBody>
      </p:sp>
      <p:sp>
        <p:nvSpPr>
          <p:cNvPr id="17418" name="1 CuadroTexto"/>
          <p:cNvSpPr txBox="1">
            <a:spLocks noChangeArrowheads="1"/>
          </p:cNvSpPr>
          <p:nvPr/>
        </p:nvSpPr>
        <p:spPr bwMode="auto">
          <a:xfrm>
            <a:off x="7092950" y="6475413"/>
            <a:ext cx="3311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sz="1600">
                <a:solidFill>
                  <a:srgbClr val="000000"/>
                </a:solidFill>
                <a:latin typeface="Arial" panose="020B0604020202020204" pitchFamily="34" charset="0"/>
              </a:rPr>
              <a:t>Basado en Hernán (2005)</a:t>
            </a:r>
          </a:p>
        </p:txBody>
      </p:sp>
      <p:grpSp>
        <p:nvGrpSpPr>
          <p:cNvPr id="8" name="7 Grupo"/>
          <p:cNvGrpSpPr>
            <a:grpSpLocks/>
          </p:cNvGrpSpPr>
          <p:nvPr/>
        </p:nvGrpSpPr>
        <p:grpSpPr bwMode="auto">
          <a:xfrm>
            <a:off x="4427538" y="1628775"/>
            <a:ext cx="2649537" cy="4248150"/>
            <a:chOff x="4227568" y="1700808"/>
            <a:chExt cx="3273704" cy="4248472"/>
          </a:xfrm>
        </p:grpSpPr>
        <p:sp>
          <p:nvSpPr>
            <p:cNvPr id="17435" name="Text Box 12"/>
            <p:cNvSpPr txBox="1">
              <a:spLocks noChangeArrowheads="1"/>
            </p:cNvSpPr>
            <p:nvPr/>
          </p:nvSpPr>
          <p:spPr bwMode="auto">
            <a:xfrm>
              <a:off x="4299923" y="3429248"/>
              <a:ext cx="3201349"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0" hangingPunct="0">
                <a:buFont typeface="Verdana" panose="020B0604030504040204" pitchFamily="34" charset="0"/>
                <a:buNone/>
              </a:pPr>
              <a:r>
                <a:rPr lang="en-GB" altLang="es-ES" sz="1600" b="1" dirty="0" err="1">
                  <a:solidFill>
                    <a:srgbClr val="4D0397"/>
                  </a:solidFill>
                  <a:latin typeface="Verdana" panose="020B0604030504040204" pitchFamily="34" charset="0"/>
                </a:rPr>
                <a:t>Contrato</a:t>
              </a:r>
              <a:r>
                <a:rPr lang="en-GB" altLang="es-ES" sz="1600" dirty="0">
                  <a:solidFill>
                    <a:srgbClr val="4D0397"/>
                  </a:solidFill>
                  <a:latin typeface="Verdana" panose="020B0604030504040204" pitchFamily="34" charset="0"/>
                </a:rPr>
                <a:t> de</a:t>
              </a:r>
            </a:p>
            <a:p>
              <a:pPr algn="ctr" eaLnBrk="0" hangingPunct="0">
                <a:buFont typeface="Verdana" panose="020B0604030504040204" pitchFamily="34" charset="0"/>
                <a:buNone/>
              </a:pPr>
              <a:r>
                <a:rPr lang="en-GB" altLang="es-ES" sz="1600" dirty="0" err="1">
                  <a:solidFill>
                    <a:srgbClr val="4D0397"/>
                  </a:solidFill>
                  <a:latin typeface="Verdana" panose="020B0604030504040204" pitchFamily="34" charset="0"/>
                </a:rPr>
                <a:t>custodia</a:t>
              </a:r>
              <a:r>
                <a:rPr lang="en-GB" altLang="es-ES" sz="1600" dirty="0">
                  <a:solidFill>
                    <a:srgbClr val="4D0397"/>
                  </a:solidFill>
                  <a:latin typeface="Verdana" panose="020B0604030504040204" pitchFamily="34" charset="0"/>
                </a:rPr>
                <a:t> del territorio</a:t>
              </a:r>
            </a:p>
          </p:txBody>
        </p:sp>
        <p:sp>
          <p:nvSpPr>
            <p:cNvPr id="17436" name="Text Box 12"/>
            <p:cNvSpPr txBox="1">
              <a:spLocks noChangeArrowheads="1"/>
            </p:cNvSpPr>
            <p:nvPr/>
          </p:nvSpPr>
          <p:spPr bwMode="auto">
            <a:xfrm>
              <a:off x="4227568" y="1700808"/>
              <a:ext cx="3201349"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0" hangingPunct="0">
                <a:buFont typeface="Verdana" panose="020B0604030504040204" pitchFamily="34" charset="0"/>
                <a:buNone/>
              </a:pPr>
              <a:r>
                <a:rPr lang="en-GB" altLang="es-ES" sz="1600" b="1">
                  <a:solidFill>
                    <a:srgbClr val="4D0397"/>
                  </a:solidFill>
                  <a:latin typeface="Verdana" panose="020B0604030504040204" pitchFamily="34" charset="0"/>
                </a:rPr>
                <a:t>Derecho real </a:t>
              </a:r>
              <a:r>
                <a:rPr lang="en-GB" altLang="es-ES" sz="1600">
                  <a:solidFill>
                    <a:srgbClr val="4D0397"/>
                  </a:solidFill>
                  <a:latin typeface="Verdana" panose="020B0604030504040204" pitchFamily="34" charset="0"/>
                </a:rPr>
                <a:t>de</a:t>
              </a:r>
            </a:p>
            <a:p>
              <a:pPr algn="ctr" eaLnBrk="0" hangingPunct="0">
                <a:buFont typeface="Verdana" panose="020B0604030504040204" pitchFamily="34" charset="0"/>
                <a:buNone/>
              </a:pPr>
              <a:r>
                <a:rPr lang="en-GB" altLang="es-ES" sz="1600">
                  <a:solidFill>
                    <a:srgbClr val="4D0397"/>
                  </a:solidFill>
                  <a:latin typeface="Verdana" panose="020B0604030504040204" pitchFamily="34" charset="0"/>
                </a:rPr>
                <a:t>custodia del territorio</a:t>
              </a:r>
            </a:p>
          </p:txBody>
        </p:sp>
        <p:sp>
          <p:nvSpPr>
            <p:cNvPr id="17437" name="Text Box 12"/>
            <p:cNvSpPr txBox="1">
              <a:spLocks noChangeArrowheads="1"/>
            </p:cNvSpPr>
            <p:nvPr/>
          </p:nvSpPr>
          <p:spPr bwMode="auto">
            <a:xfrm>
              <a:off x="4259491" y="5517480"/>
              <a:ext cx="3201349"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0" hangingPunct="0">
                <a:buFont typeface="Verdana" panose="020B0604030504040204" pitchFamily="34" charset="0"/>
                <a:buNone/>
              </a:pPr>
              <a:r>
                <a:rPr lang="en-GB" altLang="es-ES" sz="1600" b="1">
                  <a:solidFill>
                    <a:srgbClr val="4D0397"/>
                  </a:solidFill>
                  <a:latin typeface="Verdana" panose="020B0604030504040204" pitchFamily="34" charset="0"/>
                </a:rPr>
                <a:t>Acuerdo</a:t>
              </a:r>
              <a:r>
                <a:rPr lang="en-GB" altLang="es-ES" sz="1600">
                  <a:solidFill>
                    <a:srgbClr val="4D0397"/>
                  </a:solidFill>
                  <a:latin typeface="Verdana" panose="020B0604030504040204" pitchFamily="34" charset="0"/>
                </a:rPr>
                <a:t> de</a:t>
              </a:r>
            </a:p>
            <a:p>
              <a:pPr algn="ctr" eaLnBrk="0" hangingPunct="0">
                <a:buFont typeface="Verdana" panose="020B0604030504040204" pitchFamily="34" charset="0"/>
                <a:buNone/>
              </a:pPr>
              <a:r>
                <a:rPr lang="en-GB" altLang="es-ES" sz="1600">
                  <a:solidFill>
                    <a:srgbClr val="4D0397"/>
                  </a:solidFill>
                  <a:latin typeface="Verdana" panose="020B0604030504040204" pitchFamily="34" charset="0"/>
                </a:rPr>
                <a:t>custodia del territorio</a:t>
              </a:r>
            </a:p>
          </p:txBody>
        </p:sp>
      </p:grpSp>
      <p:sp>
        <p:nvSpPr>
          <p:cNvPr id="17420" name="Text Box 17"/>
          <p:cNvSpPr txBox="1">
            <a:spLocks noChangeArrowheads="1"/>
          </p:cNvSpPr>
          <p:nvPr/>
        </p:nvSpPr>
        <p:spPr bwMode="auto">
          <a:xfrm rot="5400000">
            <a:off x="341313" y="2398712"/>
            <a:ext cx="679450" cy="216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0" hangingPunct="0">
              <a:buClr>
                <a:srgbClr val="800000"/>
              </a:buClr>
              <a:buFont typeface="Verdana" panose="020B0604030504040204" pitchFamily="34" charset="0"/>
              <a:buNone/>
            </a:pPr>
            <a:r>
              <a:rPr lang="en-GB" altLang="es-ES" sz="1600" b="1">
                <a:solidFill>
                  <a:srgbClr val="800000"/>
                </a:solidFill>
                <a:latin typeface="Verdana" panose="020B0604030504040204" pitchFamily="34" charset="0"/>
              </a:rPr>
              <a:t>Seguridad jurídica</a:t>
            </a:r>
          </a:p>
          <a:p>
            <a:pPr algn="ctr" eaLnBrk="0" hangingPunct="0">
              <a:buClr>
                <a:srgbClr val="800000"/>
              </a:buClr>
              <a:buFont typeface="Verdana" panose="020B0604030504040204" pitchFamily="34" charset="0"/>
              <a:buNone/>
            </a:pPr>
            <a:endParaRPr lang="en-GB" altLang="es-ES" sz="1600" b="1">
              <a:solidFill>
                <a:srgbClr val="800000"/>
              </a:solidFill>
              <a:latin typeface="Verdana" panose="020B0604030504040204" pitchFamily="34" charset="0"/>
            </a:endParaRPr>
          </a:p>
        </p:txBody>
      </p:sp>
      <p:sp>
        <p:nvSpPr>
          <p:cNvPr id="17421" name="Text Box 17"/>
          <p:cNvSpPr txBox="1">
            <a:spLocks noChangeArrowheads="1"/>
          </p:cNvSpPr>
          <p:nvPr/>
        </p:nvSpPr>
        <p:spPr bwMode="auto">
          <a:xfrm rot="5400000">
            <a:off x="341313" y="1858962"/>
            <a:ext cx="679450" cy="216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0" hangingPunct="0">
              <a:buClr>
                <a:srgbClr val="800000"/>
              </a:buClr>
              <a:buFont typeface="Verdana" panose="020B0604030504040204" pitchFamily="34" charset="0"/>
              <a:buNone/>
            </a:pPr>
            <a:r>
              <a:rPr lang="en-GB" altLang="es-ES" sz="1600" b="1">
                <a:solidFill>
                  <a:srgbClr val="800000"/>
                </a:solidFill>
                <a:latin typeface="Verdana" panose="020B0604030504040204" pitchFamily="34" charset="0"/>
              </a:rPr>
              <a:t>Publicidad registral</a:t>
            </a:r>
          </a:p>
          <a:p>
            <a:pPr algn="ctr" eaLnBrk="0" hangingPunct="0">
              <a:buClr>
                <a:srgbClr val="800000"/>
              </a:buClr>
              <a:buFont typeface="Verdana" panose="020B0604030504040204" pitchFamily="34" charset="0"/>
              <a:buNone/>
            </a:pPr>
            <a:endParaRPr lang="en-GB" altLang="es-ES" sz="1600" b="1">
              <a:solidFill>
                <a:srgbClr val="800000"/>
              </a:solidFill>
              <a:latin typeface="Verdana" panose="020B0604030504040204" pitchFamily="34" charset="0"/>
            </a:endParaRPr>
          </a:p>
        </p:txBody>
      </p:sp>
      <p:grpSp>
        <p:nvGrpSpPr>
          <p:cNvPr id="7" name="6 Grupo"/>
          <p:cNvGrpSpPr>
            <a:grpSpLocks/>
          </p:cNvGrpSpPr>
          <p:nvPr/>
        </p:nvGrpSpPr>
        <p:grpSpPr bwMode="auto">
          <a:xfrm>
            <a:off x="1855788" y="1341438"/>
            <a:ext cx="3017837" cy="2389187"/>
            <a:chOff x="2156377" y="1340768"/>
            <a:chExt cx="3017561" cy="2389731"/>
          </a:xfrm>
        </p:grpSpPr>
        <p:sp>
          <p:nvSpPr>
            <p:cNvPr id="17430" name="Text Box 19"/>
            <p:cNvSpPr txBox="1">
              <a:spLocks noChangeArrowheads="1"/>
            </p:cNvSpPr>
            <p:nvPr/>
          </p:nvSpPr>
          <p:spPr bwMode="auto">
            <a:xfrm>
              <a:off x="2603306" y="1628800"/>
              <a:ext cx="1368152"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0" hangingPunct="0">
                <a:buFont typeface="Verdana" panose="020B0604030504040204" pitchFamily="34" charset="0"/>
                <a:buNone/>
              </a:pPr>
              <a:r>
                <a:rPr lang="en-GB" altLang="es-ES" sz="1600" b="1">
                  <a:solidFill>
                    <a:srgbClr val="000000"/>
                  </a:solidFill>
                  <a:latin typeface="Verdana" panose="020B0604030504040204" pitchFamily="34" charset="0"/>
                </a:rPr>
                <a:t>Compra o donación</a:t>
              </a:r>
            </a:p>
          </p:txBody>
        </p:sp>
        <p:sp>
          <p:nvSpPr>
            <p:cNvPr id="17431" name="Text Box 10"/>
            <p:cNvSpPr txBox="1">
              <a:spLocks noChangeArrowheads="1"/>
            </p:cNvSpPr>
            <p:nvPr/>
          </p:nvSpPr>
          <p:spPr bwMode="auto">
            <a:xfrm>
              <a:off x="2168829" y="3205634"/>
              <a:ext cx="2259155"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0" hangingPunct="0">
                <a:buFont typeface="Verdana" panose="020B0604030504040204" pitchFamily="34" charset="0"/>
                <a:buNone/>
              </a:pPr>
              <a:r>
                <a:rPr lang="en-GB" altLang="es-ES" sz="1600" b="1">
                  <a:solidFill>
                    <a:srgbClr val="000000"/>
                  </a:solidFill>
                  <a:latin typeface="Verdana" panose="020B0604030504040204" pitchFamily="34" charset="0"/>
                </a:rPr>
                <a:t>Usufructo</a:t>
              </a:r>
            </a:p>
          </p:txBody>
        </p:sp>
        <p:sp>
          <p:nvSpPr>
            <p:cNvPr id="17432" name="Text Box 19"/>
            <p:cNvSpPr txBox="1">
              <a:spLocks noChangeArrowheads="1"/>
            </p:cNvSpPr>
            <p:nvPr/>
          </p:nvSpPr>
          <p:spPr bwMode="auto">
            <a:xfrm>
              <a:off x="2339752" y="2420888"/>
              <a:ext cx="2026048"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0" hangingPunct="0">
                <a:buFont typeface="Verdana" panose="020B0604030504040204" pitchFamily="34" charset="0"/>
                <a:buNone/>
              </a:pPr>
              <a:r>
                <a:rPr lang="en-GB" altLang="es-ES" sz="1600" b="1">
                  <a:solidFill>
                    <a:srgbClr val="000000"/>
                  </a:solidFill>
                  <a:latin typeface="Verdana" panose="020B0604030504040204" pitchFamily="34" charset="0"/>
                </a:rPr>
                <a:t>Servidumbre personal</a:t>
              </a:r>
            </a:p>
          </p:txBody>
        </p:sp>
        <p:sp>
          <p:nvSpPr>
            <p:cNvPr id="31" name="30 Rectángulo redondeado"/>
            <p:cNvSpPr/>
            <p:nvPr/>
          </p:nvSpPr>
          <p:spPr>
            <a:xfrm>
              <a:off x="2156377" y="1340768"/>
              <a:ext cx="2306426" cy="2389731"/>
            </a:xfrm>
            <a:prstGeom prst="roundRect">
              <a:avLst/>
            </a:prstGeom>
            <a:noFill/>
          </p:spPr>
          <p:style>
            <a:lnRef idx="2">
              <a:schemeClr val="accent2"/>
            </a:lnRef>
            <a:fillRef idx="1">
              <a:schemeClr val="lt1"/>
            </a:fillRef>
            <a:effectRef idx="0">
              <a:schemeClr val="accent2"/>
            </a:effectRef>
            <a:fontRef idx="minor">
              <a:schemeClr val="dk1"/>
            </a:fontRef>
          </p:style>
          <p:txBody>
            <a:bodyPr anchor="ctr"/>
            <a:lstStyle/>
            <a:p>
              <a:pPr algn="ctr">
                <a:defRPr/>
              </a:pPr>
              <a:endParaRPr lang="es-ES">
                <a:solidFill>
                  <a:prstClr val="black"/>
                </a:solidFill>
              </a:endParaRPr>
            </a:p>
          </p:txBody>
        </p:sp>
        <p:sp>
          <p:nvSpPr>
            <p:cNvPr id="5" name="4 CuadroTexto"/>
            <p:cNvSpPr txBox="1"/>
            <p:nvPr/>
          </p:nvSpPr>
          <p:spPr>
            <a:xfrm rot="20749391">
              <a:off x="3999295" y="2482440"/>
              <a:ext cx="1174643" cy="646260"/>
            </a:xfrm>
            <a:prstGeom prst="rect">
              <a:avLst/>
            </a:prstGeom>
            <a:noFill/>
          </p:spPr>
          <p:txBody>
            <a:bodyPr>
              <a:spAutoFit/>
            </a:bodyPr>
            <a:lstStyle/>
            <a:p>
              <a:pPr algn="ctr" fontAlgn="auto">
                <a:spcBef>
                  <a:spcPts val="0"/>
                </a:spcBef>
                <a:spcAft>
                  <a:spcPts val="0"/>
                </a:spcAft>
                <a:defRPr/>
              </a:pPr>
              <a:r>
                <a:rPr lang="es-ES" b="1" i="1" dirty="0">
                  <a:solidFill>
                    <a:schemeClr val="bg1">
                      <a:lumMod val="50000"/>
                    </a:schemeClr>
                  </a:solidFill>
                  <a:latin typeface="+mn-lt"/>
                  <a:cs typeface="+mn-cs"/>
                </a:rPr>
                <a:t>Contratos REALES</a:t>
              </a:r>
            </a:p>
          </p:txBody>
        </p:sp>
      </p:grpSp>
      <p:grpSp>
        <p:nvGrpSpPr>
          <p:cNvPr id="6" name="5 Grupo"/>
          <p:cNvGrpSpPr>
            <a:grpSpLocks/>
          </p:cNvGrpSpPr>
          <p:nvPr/>
        </p:nvGrpSpPr>
        <p:grpSpPr bwMode="auto">
          <a:xfrm>
            <a:off x="1835150" y="3806825"/>
            <a:ext cx="3278188" cy="2389188"/>
            <a:chOff x="2135947" y="3806623"/>
            <a:chExt cx="3277376" cy="2389731"/>
          </a:xfrm>
        </p:grpSpPr>
        <p:sp>
          <p:nvSpPr>
            <p:cNvPr id="17424" name="Text Box 10"/>
            <p:cNvSpPr txBox="1">
              <a:spLocks noChangeArrowheads="1"/>
            </p:cNvSpPr>
            <p:nvPr/>
          </p:nvSpPr>
          <p:spPr bwMode="auto">
            <a:xfrm>
              <a:off x="2189891" y="4135484"/>
              <a:ext cx="2259155"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0" hangingPunct="0">
                <a:buFont typeface="Verdana" panose="020B0604030504040204" pitchFamily="34" charset="0"/>
                <a:buNone/>
              </a:pPr>
              <a:r>
                <a:rPr lang="en-GB" altLang="es-ES" sz="1600" b="1" dirty="0" err="1">
                  <a:solidFill>
                    <a:srgbClr val="A23A28"/>
                  </a:solidFill>
                  <a:latin typeface="Verdana" panose="020B0604030504040204" pitchFamily="34" charset="0"/>
                </a:rPr>
                <a:t>Arrendamiento</a:t>
              </a:r>
              <a:endParaRPr lang="en-GB" altLang="es-ES" sz="1600" b="1" dirty="0">
                <a:solidFill>
                  <a:srgbClr val="A23A28"/>
                </a:solidFill>
                <a:latin typeface="Verdana" panose="020B0604030504040204" pitchFamily="34" charset="0"/>
              </a:endParaRPr>
            </a:p>
          </p:txBody>
        </p:sp>
        <p:sp>
          <p:nvSpPr>
            <p:cNvPr id="17425" name="Text Box 14"/>
            <p:cNvSpPr txBox="1">
              <a:spLocks noChangeArrowheads="1"/>
            </p:cNvSpPr>
            <p:nvPr/>
          </p:nvSpPr>
          <p:spPr bwMode="auto">
            <a:xfrm>
              <a:off x="2346278" y="5606823"/>
              <a:ext cx="1978525"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0" hangingPunct="0">
                <a:buFont typeface="Verdana" panose="020B0604030504040204" pitchFamily="34" charset="0"/>
                <a:buNone/>
              </a:pPr>
              <a:r>
                <a:rPr lang="en-GB" altLang="es-ES" sz="1600" b="1" dirty="0" smtClean="0">
                  <a:solidFill>
                    <a:srgbClr val="9DA03F"/>
                  </a:solidFill>
                  <a:latin typeface="Verdana" panose="020B0604030504040204" pitchFamily="34" charset="0"/>
                </a:rPr>
                <a:t>¿</a:t>
              </a:r>
              <a:r>
                <a:rPr lang="en-GB" altLang="es-ES" sz="1600" b="1" dirty="0" err="1" smtClean="0">
                  <a:solidFill>
                    <a:srgbClr val="9DA03F"/>
                  </a:solidFill>
                  <a:latin typeface="Verdana" panose="020B0604030504040204" pitchFamily="34" charset="0"/>
                </a:rPr>
                <a:t>Mandato</a:t>
              </a:r>
              <a:r>
                <a:rPr lang="en-GB" altLang="es-ES" sz="1600" b="1" dirty="0" smtClean="0">
                  <a:solidFill>
                    <a:srgbClr val="9DA03F"/>
                  </a:solidFill>
                  <a:latin typeface="Verdana" panose="020B0604030504040204" pitchFamily="34" charset="0"/>
                </a:rPr>
                <a:t>?</a:t>
              </a:r>
              <a:endParaRPr lang="en-GB" altLang="es-ES" sz="1600" b="1" dirty="0">
                <a:solidFill>
                  <a:srgbClr val="9DA03F"/>
                </a:solidFill>
                <a:latin typeface="Verdana" panose="020B0604030504040204" pitchFamily="34" charset="0"/>
              </a:endParaRPr>
            </a:p>
          </p:txBody>
        </p:sp>
        <p:sp>
          <p:nvSpPr>
            <p:cNvPr id="17426" name="Text Box 14"/>
            <p:cNvSpPr txBox="1">
              <a:spLocks noChangeArrowheads="1"/>
            </p:cNvSpPr>
            <p:nvPr/>
          </p:nvSpPr>
          <p:spPr bwMode="auto">
            <a:xfrm>
              <a:off x="2369693" y="4941168"/>
              <a:ext cx="1978525"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0" hangingPunct="0">
                <a:buFont typeface="Verdana" panose="020B0604030504040204" pitchFamily="34" charset="0"/>
                <a:buNone/>
              </a:pPr>
              <a:r>
                <a:rPr lang="en-GB" altLang="es-ES" sz="1600" b="1" dirty="0" err="1">
                  <a:solidFill>
                    <a:srgbClr val="9DA03F"/>
                  </a:solidFill>
                  <a:latin typeface="Verdana" panose="020B0604030504040204" pitchFamily="34" charset="0"/>
                </a:rPr>
                <a:t>Arrendamiento</a:t>
              </a:r>
              <a:r>
                <a:rPr lang="en-GB" altLang="es-ES" sz="1600" b="1" dirty="0">
                  <a:solidFill>
                    <a:srgbClr val="9DA03F"/>
                  </a:solidFill>
                  <a:latin typeface="Verdana" panose="020B0604030504040204" pitchFamily="34" charset="0"/>
                </a:rPr>
                <a:t> </a:t>
              </a:r>
              <a:r>
                <a:rPr lang="en-GB" altLang="es-ES" sz="1600" b="1" dirty="0" err="1">
                  <a:solidFill>
                    <a:srgbClr val="9DA03F"/>
                  </a:solidFill>
                  <a:latin typeface="Verdana" panose="020B0604030504040204" pitchFamily="34" charset="0"/>
                </a:rPr>
                <a:t>servicios</a:t>
              </a:r>
              <a:endParaRPr lang="en-GB" altLang="es-ES" sz="1600" b="1" dirty="0">
                <a:solidFill>
                  <a:srgbClr val="9DA03F"/>
                </a:solidFill>
                <a:latin typeface="Verdana" panose="020B0604030504040204" pitchFamily="34" charset="0"/>
              </a:endParaRPr>
            </a:p>
          </p:txBody>
        </p:sp>
        <p:sp>
          <p:nvSpPr>
            <p:cNvPr id="17427" name="Text Box 10"/>
            <p:cNvSpPr txBox="1">
              <a:spLocks noChangeArrowheads="1"/>
            </p:cNvSpPr>
            <p:nvPr/>
          </p:nvSpPr>
          <p:spPr bwMode="auto">
            <a:xfrm>
              <a:off x="2189891" y="4508227"/>
              <a:ext cx="2259155"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0" hangingPunct="0">
                <a:buFont typeface="Verdana" panose="020B0604030504040204" pitchFamily="34" charset="0"/>
                <a:buNone/>
              </a:pPr>
              <a:r>
                <a:rPr lang="en-GB" altLang="es-ES" sz="1600" b="1">
                  <a:solidFill>
                    <a:srgbClr val="A23A28"/>
                  </a:solidFill>
                  <a:latin typeface="Verdana" panose="020B0604030504040204" pitchFamily="34" charset="0"/>
                </a:rPr>
                <a:t>Comodato</a:t>
              </a:r>
            </a:p>
          </p:txBody>
        </p:sp>
        <p:sp>
          <p:nvSpPr>
            <p:cNvPr id="4" name="3 Rectángulo redondeado"/>
            <p:cNvSpPr/>
            <p:nvPr/>
          </p:nvSpPr>
          <p:spPr>
            <a:xfrm>
              <a:off x="2135947" y="3806623"/>
              <a:ext cx="2306067" cy="2389731"/>
            </a:xfrm>
            <a:prstGeom prst="roundRect">
              <a:avLst/>
            </a:prstGeom>
            <a:noFill/>
          </p:spPr>
          <p:style>
            <a:lnRef idx="2">
              <a:schemeClr val="accent2"/>
            </a:lnRef>
            <a:fillRef idx="1">
              <a:schemeClr val="lt1"/>
            </a:fillRef>
            <a:effectRef idx="0">
              <a:schemeClr val="accent2"/>
            </a:effectRef>
            <a:fontRef idx="minor">
              <a:schemeClr val="dk1"/>
            </a:fontRef>
          </p:style>
          <p:txBody>
            <a:bodyPr anchor="ctr"/>
            <a:lstStyle/>
            <a:p>
              <a:pPr algn="ctr">
                <a:defRPr/>
              </a:pPr>
              <a:endParaRPr lang="es-ES">
                <a:solidFill>
                  <a:prstClr val="black"/>
                </a:solidFill>
              </a:endParaRPr>
            </a:p>
          </p:txBody>
        </p:sp>
        <p:sp>
          <p:nvSpPr>
            <p:cNvPr id="32" name="31 CuadroTexto"/>
            <p:cNvSpPr txBox="1"/>
            <p:nvPr/>
          </p:nvSpPr>
          <p:spPr>
            <a:xfrm rot="20749391">
              <a:off x="3996036" y="4995931"/>
              <a:ext cx="1417287" cy="646259"/>
            </a:xfrm>
            <a:prstGeom prst="rect">
              <a:avLst/>
            </a:prstGeom>
            <a:noFill/>
          </p:spPr>
          <p:txBody>
            <a:bodyPr>
              <a:spAutoFit/>
            </a:bodyPr>
            <a:lstStyle/>
            <a:p>
              <a:pPr algn="ctr" fontAlgn="auto">
                <a:spcBef>
                  <a:spcPts val="0"/>
                </a:spcBef>
                <a:spcAft>
                  <a:spcPts val="0"/>
                </a:spcAft>
                <a:defRPr/>
              </a:pPr>
              <a:r>
                <a:rPr lang="es-ES" b="1" i="1" dirty="0">
                  <a:solidFill>
                    <a:schemeClr val="bg1">
                      <a:lumMod val="50000"/>
                    </a:schemeClr>
                  </a:solidFill>
                  <a:latin typeface="+mn-lt"/>
                  <a:cs typeface="+mn-cs"/>
                </a:rPr>
                <a:t>Contratos PERSONALES</a:t>
              </a:r>
            </a:p>
          </p:txBody>
        </p:sp>
      </p:grpSp>
    </p:spTree>
    <p:extLst>
      <p:ext uri="{BB962C8B-B14F-4D97-AF65-F5344CB8AC3E}">
        <p14:creationId xmlns:p14="http://schemas.microsoft.com/office/powerpoint/2010/main" val="13124740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1117600" y="1846263"/>
            <a:ext cx="6858000" cy="2387600"/>
          </a:xfrm>
        </p:spPr>
        <p:txBody>
          <a:bodyPr/>
          <a:lstStyle/>
          <a:p>
            <a:r>
              <a:rPr lang="es-ES" i="1" dirty="0" smtClean="0">
                <a:solidFill>
                  <a:schemeClr val="tx1">
                    <a:lumMod val="50000"/>
                    <a:lumOff val="50000"/>
                  </a:schemeClr>
                </a:solidFill>
                <a:latin typeface="Bodoni MT" panose="02070603080606020203" pitchFamily="18" charset="0"/>
              </a:rPr>
              <a:t>¿Por qué es importante tener buenos acuerdos?</a:t>
            </a:r>
            <a:endParaRPr lang="es-ES" i="1" dirty="0">
              <a:solidFill>
                <a:schemeClr val="tx1">
                  <a:lumMod val="50000"/>
                  <a:lumOff val="50000"/>
                </a:schemeClr>
              </a:solidFill>
              <a:latin typeface="Bodoni MT" panose="02070603080606020203" pitchFamily="18" charset="0"/>
            </a:endParaRPr>
          </a:p>
        </p:txBody>
      </p:sp>
    </p:spTree>
    <p:extLst>
      <p:ext uri="{BB962C8B-B14F-4D97-AF65-F5344CB8AC3E}">
        <p14:creationId xmlns:p14="http://schemas.microsoft.com/office/powerpoint/2010/main" val="32954585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426" y="2746215"/>
            <a:ext cx="6240574" cy="4351338"/>
          </a:xfrm>
          <a:prstGeom prst="rect">
            <a:avLst/>
          </a:prstGeom>
        </p:spPr>
      </p:pic>
      <p:sp>
        <p:nvSpPr>
          <p:cNvPr id="4" name="Título 3"/>
          <p:cNvSpPr>
            <a:spLocks noGrp="1"/>
          </p:cNvSpPr>
          <p:nvPr>
            <p:ph type="ctrTitle"/>
          </p:nvPr>
        </p:nvSpPr>
        <p:spPr>
          <a:xfrm>
            <a:off x="876300" y="1349215"/>
            <a:ext cx="6858000" cy="2387600"/>
          </a:xfrm>
        </p:spPr>
        <p:txBody>
          <a:bodyPr/>
          <a:lstStyle/>
          <a:p>
            <a:r>
              <a:rPr lang="es-ES" i="1" dirty="0" smtClean="0">
                <a:solidFill>
                  <a:schemeClr val="tx1">
                    <a:lumMod val="50000"/>
                    <a:lumOff val="50000"/>
                  </a:schemeClr>
                </a:solidFill>
                <a:latin typeface="Bodoni MT" panose="02070603080606020203" pitchFamily="18" charset="0"/>
              </a:rPr>
              <a:t>Caso 2. ¿Cómo mejorar el acuerdo?</a:t>
            </a:r>
            <a:endParaRPr lang="es-ES" i="1" dirty="0">
              <a:solidFill>
                <a:schemeClr val="tx1">
                  <a:lumMod val="50000"/>
                  <a:lumOff val="50000"/>
                </a:schemeClr>
              </a:solidFill>
              <a:latin typeface="Bodoni MT" panose="02070603080606020203" pitchFamily="18" charset="0"/>
            </a:endParaRPr>
          </a:p>
        </p:txBody>
      </p:sp>
    </p:spTree>
    <p:extLst>
      <p:ext uri="{BB962C8B-B14F-4D97-AF65-F5344CB8AC3E}">
        <p14:creationId xmlns:p14="http://schemas.microsoft.com/office/powerpoint/2010/main" val="16171361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95525"/>
            <a:ext cx="9144000" cy="5857875"/>
          </a:xfrm>
        </p:spPr>
      </p:pic>
      <p:sp>
        <p:nvSpPr>
          <p:cNvPr id="2" name="Título 1"/>
          <p:cNvSpPr>
            <a:spLocks noGrp="1"/>
          </p:cNvSpPr>
          <p:nvPr>
            <p:ph type="title"/>
          </p:nvPr>
        </p:nvSpPr>
        <p:spPr/>
        <p:txBody>
          <a:bodyPr>
            <a:normAutofit/>
          </a:bodyPr>
          <a:lstStyle/>
          <a:p>
            <a:r>
              <a:rPr lang="es-ES" sz="3600" dirty="0">
                <a:latin typeface="Futura Bk" pitchFamily="34" charset="0"/>
                <a:ea typeface="+mn-ea"/>
                <a:cs typeface="Arial" charset="0"/>
              </a:rPr>
              <a:t>Cláusulas habituales</a:t>
            </a:r>
          </a:p>
        </p:txBody>
      </p:sp>
      <p:sp>
        <p:nvSpPr>
          <p:cNvPr id="3" name="Rectángulo 2"/>
          <p:cNvSpPr/>
          <p:nvPr/>
        </p:nvSpPr>
        <p:spPr>
          <a:xfrm>
            <a:off x="412750" y="1589089"/>
            <a:ext cx="4572000" cy="3416320"/>
          </a:xfrm>
          <a:prstGeom prst="rect">
            <a:avLst/>
          </a:prstGeom>
        </p:spPr>
        <p:txBody>
          <a:bodyPr>
            <a:spAutoFit/>
          </a:bodyPr>
          <a:lstStyle/>
          <a:p>
            <a:pPr marL="285750" indent="-285750">
              <a:spcAft>
                <a:spcPts val="0"/>
              </a:spcAft>
              <a:buFont typeface="Arial" panose="020B0604020202020204" pitchFamily="34" charset="0"/>
              <a:buChar char="•"/>
            </a:pPr>
            <a:r>
              <a:rPr lang="es-ES" dirty="0">
                <a:latin typeface="Times New Roman" panose="02020603050405020304" pitchFamily="18" charset="0"/>
                <a:ea typeface="Times New Roman" panose="02020603050405020304" pitchFamily="18" charset="0"/>
              </a:rPr>
              <a:t>Fecha</a:t>
            </a:r>
          </a:p>
          <a:p>
            <a:pPr marL="285750" indent="-285750">
              <a:spcAft>
                <a:spcPts val="0"/>
              </a:spcAft>
              <a:buFont typeface="Arial" panose="020B0604020202020204" pitchFamily="34" charset="0"/>
              <a:buChar char="•"/>
            </a:pPr>
            <a:r>
              <a:rPr lang="es-ES" dirty="0">
                <a:latin typeface="Times New Roman" panose="02020603050405020304" pitchFamily="18" charset="0"/>
                <a:ea typeface="Times New Roman" panose="02020603050405020304" pitchFamily="18" charset="0"/>
              </a:rPr>
              <a:t>Identificación de las partes</a:t>
            </a:r>
          </a:p>
          <a:p>
            <a:pPr marL="285750" indent="-285750">
              <a:spcAft>
                <a:spcPts val="0"/>
              </a:spcAft>
              <a:buFont typeface="Arial" panose="020B0604020202020204" pitchFamily="34" charset="0"/>
              <a:buChar char="•"/>
            </a:pPr>
            <a:r>
              <a:rPr lang="es-ES" dirty="0">
                <a:latin typeface="Times New Roman" panose="02020603050405020304" pitchFamily="18" charset="0"/>
                <a:ea typeface="Times New Roman" panose="02020603050405020304" pitchFamily="18" charset="0"/>
              </a:rPr>
              <a:t>Representación</a:t>
            </a:r>
          </a:p>
          <a:p>
            <a:pPr algn="ctr">
              <a:spcAft>
                <a:spcPts val="0"/>
              </a:spcAft>
            </a:pPr>
            <a:r>
              <a:rPr lang="es-ES" dirty="0">
                <a:latin typeface="Times New Roman" panose="02020603050405020304" pitchFamily="18" charset="0"/>
                <a:ea typeface="Times New Roman" panose="02020603050405020304" pitchFamily="18" charset="0"/>
              </a:rPr>
              <a:t> </a:t>
            </a:r>
          </a:p>
          <a:p>
            <a:pPr algn="ctr">
              <a:spcAft>
                <a:spcPts val="0"/>
              </a:spcAft>
            </a:pPr>
            <a:r>
              <a:rPr lang="es-ES" b="1" dirty="0">
                <a:latin typeface="Times New Roman" panose="02020603050405020304" pitchFamily="18" charset="0"/>
                <a:ea typeface="Times New Roman" panose="02020603050405020304" pitchFamily="18" charset="0"/>
              </a:rPr>
              <a:t>EXPONEN</a:t>
            </a:r>
          </a:p>
          <a:p>
            <a:pPr algn="just">
              <a:spcAft>
                <a:spcPts val="0"/>
              </a:spcAft>
            </a:pPr>
            <a:r>
              <a:rPr lang="es-ES" dirty="0">
                <a:latin typeface="Times New Roman" panose="02020603050405020304" pitchFamily="18" charset="0"/>
                <a:ea typeface="Times New Roman" panose="02020603050405020304" pitchFamily="18" charset="0"/>
              </a:rPr>
              <a:t> </a:t>
            </a:r>
          </a:p>
          <a:p>
            <a:pPr marL="285750" indent="-285750" algn="just">
              <a:spcAft>
                <a:spcPts val="0"/>
              </a:spcAft>
              <a:buFont typeface="Arial" panose="020B0604020202020204" pitchFamily="34" charset="0"/>
              <a:buChar char="•"/>
            </a:pPr>
            <a:r>
              <a:rPr lang="es-ES" dirty="0">
                <a:latin typeface="Times New Roman" panose="02020603050405020304" pitchFamily="18" charset="0"/>
                <a:ea typeface="Times New Roman" panose="02020603050405020304" pitchFamily="18" charset="0"/>
              </a:rPr>
              <a:t>Identificación de la finca</a:t>
            </a:r>
          </a:p>
          <a:p>
            <a:pPr marL="285750" indent="-285750" algn="just">
              <a:spcAft>
                <a:spcPts val="0"/>
              </a:spcAft>
              <a:buFont typeface="Arial" panose="020B0604020202020204" pitchFamily="34" charset="0"/>
              <a:buChar char="•"/>
            </a:pPr>
            <a:r>
              <a:rPr lang="es-ES" dirty="0">
                <a:latin typeface="Times New Roman" panose="02020603050405020304" pitchFamily="18" charset="0"/>
                <a:ea typeface="Times New Roman" panose="02020603050405020304" pitchFamily="18" charset="0"/>
              </a:rPr>
              <a:t>Valores y elementos de interés ambiental</a:t>
            </a:r>
          </a:p>
          <a:p>
            <a:pPr marL="285750" indent="-285750" algn="just">
              <a:spcAft>
                <a:spcPts val="0"/>
              </a:spcAft>
              <a:buFont typeface="Arial" panose="020B0604020202020204" pitchFamily="34" charset="0"/>
              <a:buChar char="•"/>
            </a:pPr>
            <a:r>
              <a:rPr lang="es-ES" dirty="0">
                <a:latin typeface="Times New Roman" panose="02020603050405020304" pitchFamily="18" charset="0"/>
                <a:ea typeface="Times New Roman" panose="02020603050405020304" pitchFamily="18" charset="0"/>
              </a:rPr>
              <a:t>Finalidad del propietario</a:t>
            </a:r>
          </a:p>
          <a:p>
            <a:pPr marL="285750" indent="-285750" algn="just">
              <a:spcAft>
                <a:spcPts val="0"/>
              </a:spcAft>
              <a:buFont typeface="Arial" panose="020B0604020202020204" pitchFamily="34" charset="0"/>
              <a:buChar char="•"/>
            </a:pPr>
            <a:r>
              <a:rPr lang="es-ES" dirty="0">
                <a:latin typeface="Times New Roman" panose="02020603050405020304" pitchFamily="18" charset="0"/>
                <a:ea typeface="Times New Roman" panose="02020603050405020304" pitchFamily="18" charset="0"/>
              </a:rPr>
              <a:t>Finalidad de la entidad de custodia</a:t>
            </a:r>
          </a:p>
          <a:p>
            <a:pPr marL="285750" indent="-285750" algn="just">
              <a:spcAft>
                <a:spcPts val="0"/>
              </a:spcAft>
              <a:buFont typeface="Arial" panose="020B0604020202020204" pitchFamily="34" charset="0"/>
              <a:buChar char="•"/>
            </a:pPr>
            <a:r>
              <a:rPr lang="es-ES" dirty="0">
                <a:latin typeface="Times New Roman" panose="02020603050405020304" pitchFamily="18" charset="0"/>
                <a:ea typeface="Times New Roman" panose="02020603050405020304" pitchFamily="18" charset="0"/>
              </a:rPr>
              <a:t>Custodia del territorio</a:t>
            </a:r>
          </a:p>
          <a:p>
            <a:pPr algn="just">
              <a:spcAft>
                <a:spcPts val="0"/>
              </a:spcAft>
            </a:pPr>
            <a:r>
              <a:rPr lang="es-ES" dirty="0">
                <a:latin typeface="Times New Roman" panose="02020603050405020304" pitchFamily="18" charset="0"/>
                <a:ea typeface="Times New Roman" panose="02020603050405020304" pitchFamily="18" charset="0"/>
              </a:rPr>
              <a:t> </a:t>
            </a:r>
          </a:p>
        </p:txBody>
      </p:sp>
      <p:sp>
        <p:nvSpPr>
          <p:cNvPr id="5" name="Rectángulo 4"/>
          <p:cNvSpPr/>
          <p:nvPr/>
        </p:nvSpPr>
        <p:spPr>
          <a:xfrm>
            <a:off x="4464050" y="1374778"/>
            <a:ext cx="4572000" cy="5119863"/>
          </a:xfrm>
          <a:prstGeom prst="rect">
            <a:avLst/>
          </a:prstGeom>
        </p:spPr>
        <p:txBody>
          <a:bodyPr>
            <a:spAutoFit/>
          </a:bodyPr>
          <a:lstStyle/>
          <a:p>
            <a:pPr algn="just">
              <a:spcAft>
                <a:spcPts val="0"/>
              </a:spcAft>
            </a:pPr>
            <a:endParaRPr lang="es-ES" dirty="0">
              <a:latin typeface="Times New Roman" panose="02020603050405020304" pitchFamily="18" charset="0"/>
              <a:ea typeface="Times New Roman" panose="02020603050405020304" pitchFamily="18" charset="0"/>
            </a:endParaRPr>
          </a:p>
          <a:p>
            <a:pPr algn="ctr">
              <a:spcAft>
                <a:spcPts val="0"/>
              </a:spcAft>
            </a:pPr>
            <a:r>
              <a:rPr lang="es-ES" b="1" dirty="0" smtClean="0">
                <a:latin typeface="Times New Roman" panose="02020603050405020304" pitchFamily="18" charset="0"/>
                <a:ea typeface="Times New Roman" panose="02020603050405020304" pitchFamily="18" charset="0"/>
              </a:rPr>
              <a:t>ACUERDAN</a:t>
            </a:r>
          </a:p>
          <a:p>
            <a:pPr algn="just">
              <a:spcAft>
                <a:spcPts val="0"/>
              </a:spcAft>
            </a:pPr>
            <a:r>
              <a:rPr lang="es-ES" dirty="0">
                <a:latin typeface="Times New Roman" panose="02020603050405020304" pitchFamily="18" charset="0"/>
                <a:ea typeface="Times New Roman" panose="02020603050405020304" pitchFamily="18" charset="0"/>
              </a:rPr>
              <a:t> </a:t>
            </a:r>
          </a:p>
          <a:p>
            <a:pPr algn="just">
              <a:spcAft>
                <a:spcPts val="0"/>
              </a:spcAft>
            </a:pPr>
            <a:r>
              <a:rPr lang="es-ES" dirty="0">
                <a:latin typeface="Times New Roman" panose="02020603050405020304" pitchFamily="18" charset="0"/>
                <a:ea typeface="Times New Roman" panose="02020603050405020304" pitchFamily="18" charset="0"/>
              </a:rPr>
              <a:t> </a:t>
            </a:r>
          </a:p>
          <a:p>
            <a:pPr marL="285750" indent="-285750" algn="just">
              <a:spcAft>
                <a:spcPts val="0"/>
              </a:spcAft>
              <a:buFont typeface="Arial" panose="020B0604020202020204" pitchFamily="34" charset="0"/>
              <a:buChar char="•"/>
            </a:pPr>
            <a:r>
              <a:rPr lang="es-ES" dirty="0">
                <a:latin typeface="Times New Roman" panose="02020603050405020304" pitchFamily="18" charset="0"/>
                <a:ea typeface="Times New Roman" panose="02020603050405020304" pitchFamily="18" charset="0"/>
              </a:rPr>
              <a:t>Objetivos de </a:t>
            </a:r>
            <a:r>
              <a:rPr lang="es-ES" dirty="0" smtClean="0">
                <a:latin typeface="Times New Roman" panose="02020603050405020304" pitchFamily="18" charset="0"/>
                <a:ea typeface="Times New Roman" panose="02020603050405020304" pitchFamily="18" charset="0"/>
              </a:rPr>
              <a:t>conservación</a:t>
            </a:r>
            <a:endParaRPr lang="es-ES" dirty="0">
              <a:latin typeface="Times New Roman" panose="02020603050405020304" pitchFamily="18" charset="0"/>
              <a:ea typeface="Times New Roman" panose="02020603050405020304" pitchFamily="18" charset="0"/>
            </a:endParaRPr>
          </a:p>
          <a:p>
            <a:pPr marL="285750" indent="-285750" algn="just">
              <a:spcAft>
                <a:spcPts val="0"/>
              </a:spcAft>
              <a:buFont typeface="Arial" panose="020B0604020202020204" pitchFamily="34" charset="0"/>
              <a:buChar char="•"/>
            </a:pPr>
            <a:r>
              <a:rPr lang="es-ES" dirty="0">
                <a:latin typeface="Times New Roman" panose="02020603050405020304" pitchFamily="18" charset="0"/>
                <a:ea typeface="Times New Roman" panose="02020603050405020304" pitchFamily="18" charset="0"/>
              </a:rPr>
              <a:t>Compromisos de la Entidad de custodia del </a:t>
            </a:r>
            <a:r>
              <a:rPr lang="es-ES" dirty="0" smtClean="0">
                <a:latin typeface="Times New Roman" panose="02020603050405020304" pitchFamily="18" charset="0"/>
                <a:ea typeface="Times New Roman" panose="02020603050405020304" pitchFamily="18" charset="0"/>
              </a:rPr>
              <a:t>territorio</a:t>
            </a:r>
            <a:endParaRPr lang="es-ES" dirty="0">
              <a:latin typeface="Times New Roman" panose="02020603050405020304" pitchFamily="18" charset="0"/>
              <a:ea typeface="Times New Roman" panose="02020603050405020304" pitchFamily="18" charset="0"/>
            </a:endParaRPr>
          </a:p>
          <a:p>
            <a:pPr marL="285750" indent="-285750" algn="just">
              <a:spcAft>
                <a:spcPts val="0"/>
              </a:spcAft>
              <a:buFont typeface="Arial" panose="020B0604020202020204" pitchFamily="34" charset="0"/>
              <a:buChar char="•"/>
            </a:pPr>
            <a:r>
              <a:rPr lang="es-ES" dirty="0">
                <a:latin typeface="Times New Roman" panose="02020603050405020304" pitchFamily="18" charset="0"/>
                <a:ea typeface="Times New Roman" panose="02020603050405020304" pitchFamily="18" charset="0"/>
              </a:rPr>
              <a:t>Compromisos del </a:t>
            </a:r>
            <a:r>
              <a:rPr lang="es-ES" dirty="0" smtClean="0">
                <a:latin typeface="Times New Roman" panose="02020603050405020304" pitchFamily="18" charset="0"/>
                <a:ea typeface="Times New Roman" panose="02020603050405020304" pitchFamily="18" charset="0"/>
              </a:rPr>
              <a:t>propietario</a:t>
            </a:r>
            <a:endParaRPr lang="es-ES" dirty="0">
              <a:latin typeface="Times New Roman" panose="02020603050405020304" pitchFamily="18" charset="0"/>
              <a:ea typeface="Times New Roman" panose="02020603050405020304" pitchFamily="18" charset="0"/>
            </a:endParaRPr>
          </a:p>
          <a:p>
            <a:pPr marL="285750" indent="-285750" algn="just">
              <a:spcAft>
                <a:spcPts val="0"/>
              </a:spcAft>
              <a:buFont typeface="Arial" panose="020B0604020202020204" pitchFamily="34" charset="0"/>
              <a:buChar char="•"/>
            </a:pPr>
            <a:r>
              <a:rPr lang="es-ES" dirty="0">
                <a:latin typeface="Times New Roman" panose="02020603050405020304" pitchFamily="18" charset="0"/>
                <a:ea typeface="Times New Roman" panose="02020603050405020304" pitchFamily="18" charset="0"/>
              </a:rPr>
              <a:t>Instrumento de gestión de la </a:t>
            </a:r>
            <a:r>
              <a:rPr lang="es-ES" dirty="0" smtClean="0">
                <a:latin typeface="Times New Roman" panose="02020603050405020304" pitchFamily="18" charset="0"/>
                <a:ea typeface="Times New Roman" panose="02020603050405020304" pitchFamily="18" charset="0"/>
              </a:rPr>
              <a:t>conservación</a:t>
            </a:r>
            <a:endParaRPr lang="es-ES" dirty="0">
              <a:latin typeface="Times New Roman" panose="02020603050405020304" pitchFamily="18" charset="0"/>
              <a:ea typeface="Times New Roman" panose="02020603050405020304" pitchFamily="18" charset="0"/>
            </a:endParaRPr>
          </a:p>
          <a:p>
            <a:pPr marL="285750" indent="-285750" algn="just">
              <a:spcAft>
                <a:spcPts val="0"/>
              </a:spcAft>
              <a:buFont typeface="Arial" panose="020B0604020202020204" pitchFamily="34" charset="0"/>
              <a:buChar char="•"/>
            </a:pPr>
            <a:r>
              <a:rPr lang="es-ES" dirty="0">
                <a:latin typeface="Times New Roman" panose="02020603050405020304" pitchFamily="18" charset="0"/>
                <a:ea typeface="Times New Roman" panose="02020603050405020304" pitchFamily="18" charset="0"/>
              </a:rPr>
              <a:t>Gestión de la </a:t>
            </a:r>
            <a:r>
              <a:rPr lang="es-ES" dirty="0" smtClean="0">
                <a:latin typeface="Times New Roman" panose="02020603050405020304" pitchFamily="18" charset="0"/>
                <a:ea typeface="Times New Roman" panose="02020603050405020304" pitchFamily="18" charset="0"/>
              </a:rPr>
              <a:t>finca</a:t>
            </a:r>
            <a:endParaRPr lang="es-ES" dirty="0">
              <a:latin typeface="Times New Roman" panose="02020603050405020304" pitchFamily="18" charset="0"/>
              <a:ea typeface="Times New Roman" panose="02020603050405020304" pitchFamily="18" charset="0"/>
            </a:endParaRPr>
          </a:p>
          <a:p>
            <a:pPr marL="285750" indent="-285750" algn="just">
              <a:spcAft>
                <a:spcPts val="0"/>
              </a:spcAft>
              <a:buFont typeface="Arial" panose="020B0604020202020204" pitchFamily="34" charset="0"/>
              <a:buChar char="•"/>
            </a:pPr>
            <a:r>
              <a:rPr lang="es-ES" dirty="0">
                <a:latin typeface="Times New Roman" panose="02020603050405020304" pitchFamily="18" charset="0"/>
                <a:ea typeface="Times New Roman" panose="02020603050405020304" pitchFamily="18" charset="0"/>
              </a:rPr>
              <a:t>Acceso a la </a:t>
            </a:r>
            <a:r>
              <a:rPr lang="es-ES" dirty="0" smtClean="0">
                <a:latin typeface="Times New Roman" panose="02020603050405020304" pitchFamily="18" charset="0"/>
                <a:ea typeface="Times New Roman" panose="02020603050405020304" pitchFamily="18" charset="0"/>
              </a:rPr>
              <a:t>finca</a:t>
            </a:r>
            <a:endParaRPr lang="es-ES" dirty="0">
              <a:latin typeface="Times New Roman" panose="02020603050405020304" pitchFamily="18" charset="0"/>
              <a:ea typeface="Times New Roman" panose="02020603050405020304" pitchFamily="18" charset="0"/>
            </a:endParaRPr>
          </a:p>
          <a:p>
            <a:pPr marL="285750" indent="-285750" algn="just">
              <a:spcAft>
                <a:spcPts val="0"/>
              </a:spcAft>
              <a:buFont typeface="Arial" panose="020B0604020202020204" pitchFamily="34" charset="0"/>
              <a:buChar char="•"/>
            </a:pPr>
            <a:r>
              <a:rPr lang="es-ES" dirty="0">
                <a:latin typeface="Times New Roman" panose="02020603050405020304" pitchFamily="18" charset="0"/>
                <a:ea typeface="Times New Roman" panose="02020603050405020304" pitchFamily="18" charset="0"/>
              </a:rPr>
              <a:t>Difusión </a:t>
            </a:r>
            <a:r>
              <a:rPr lang="es-ES" dirty="0" smtClean="0">
                <a:latin typeface="Times New Roman" panose="02020603050405020304" pitchFamily="18" charset="0"/>
                <a:ea typeface="Times New Roman" panose="02020603050405020304" pitchFamily="18" charset="0"/>
              </a:rPr>
              <a:t>pública</a:t>
            </a:r>
            <a:endParaRPr lang="es-ES" dirty="0">
              <a:latin typeface="Times New Roman" panose="02020603050405020304" pitchFamily="18" charset="0"/>
              <a:ea typeface="Times New Roman" panose="02020603050405020304" pitchFamily="18" charset="0"/>
            </a:endParaRPr>
          </a:p>
          <a:p>
            <a:pPr marL="285750" indent="-285750" algn="just">
              <a:spcAft>
                <a:spcPts val="0"/>
              </a:spcAft>
              <a:buFont typeface="Arial" panose="020B0604020202020204" pitchFamily="34" charset="0"/>
              <a:buChar char="•"/>
            </a:pPr>
            <a:r>
              <a:rPr lang="es-ES" dirty="0" smtClean="0">
                <a:latin typeface="Times New Roman" panose="02020603050405020304" pitchFamily="18" charset="0"/>
                <a:ea typeface="Times New Roman" panose="02020603050405020304" pitchFamily="18" charset="0"/>
              </a:rPr>
              <a:t>Duración</a:t>
            </a:r>
            <a:endParaRPr lang="es-ES" dirty="0">
              <a:latin typeface="Times New Roman" panose="02020603050405020304" pitchFamily="18" charset="0"/>
              <a:ea typeface="Times New Roman" panose="02020603050405020304" pitchFamily="18" charset="0"/>
            </a:endParaRPr>
          </a:p>
          <a:p>
            <a:pPr marL="285750" indent="-285750" algn="just">
              <a:spcAft>
                <a:spcPts val="0"/>
              </a:spcAft>
              <a:buFont typeface="Arial" panose="020B0604020202020204" pitchFamily="34" charset="0"/>
              <a:buChar char="•"/>
            </a:pPr>
            <a:r>
              <a:rPr lang="es-ES" dirty="0">
                <a:latin typeface="Times New Roman" panose="02020603050405020304" pitchFamily="18" charset="0"/>
                <a:ea typeface="Times New Roman" panose="02020603050405020304" pitchFamily="18" charset="0"/>
              </a:rPr>
              <a:t>Finalización anticipada por incumplimiento:</a:t>
            </a:r>
          </a:p>
          <a:p>
            <a:pPr marL="285750" indent="-285750" algn="just">
              <a:spcAft>
                <a:spcPts val="0"/>
              </a:spcAft>
              <a:buFont typeface="Arial" panose="020B0604020202020204" pitchFamily="34" charset="0"/>
              <a:buChar char="•"/>
            </a:pPr>
            <a:r>
              <a:rPr lang="es-ES" dirty="0">
                <a:latin typeface="Times New Roman" panose="02020603050405020304" pitchFamily="18" charset="0"/>
                <a:ea typeface="Times New Roman" panose="02020603050405020304" pitchFamily="18" charset="0"/>
              </a:rPr>
              <a:t>Seguimiento del presente </a:t>
            </a:r>
            <a:r>
              <a:rPr lang="es-ES" dirty="0" smtClean="0">
                <a:latin typeface="Times New Roman" panose="02020603050405020304" pitchFamily="18" charset="0"/>
                <a:ea typeface="Times New Roman" panose="02020603050405020304" pitchFamily="18" charset="0"/>
              </a:rPr>
              <a:t>acuerdo</a:t>
            </a:r>
            <a:endParaRPr lang="es-ES" dirty="0">
              <a:latin typeface="Times New Roman" panose="02020603050405020304" pitchFamily="18" charset="0"/>
              <a:ea typeface="Times New Roman" panose="02020603050405020304" pitchFamily="18" charset="0"/>
            </a:endParaRPr>
          </a:p>
          <a:p>
            <a:pPr marL="285750" indent="-285750" algn="just">
              <a:spcAft>
                <a:spcPts val="0"/>
              </a:spcAft>
              <a:buFont typeface="Arial" panose="020B0604020202020204" pitchFamily="34" charset="0"/>
              <a:buChar char="•"/>
            </a:pPr>
            <a:r>
              <a:rPr lang="es-ES" dirty="0">
                <a:latin typeface="Times New Roman" panose="02020603050405020304" pitchFamily="18" charset="0"/>
                <a:ea typeface="Times New Roman" panose="02020603050405020304" pitchFamily="18" charset="0"/>
              </a:rPr>
              <a:t>Modificación:</a:t>
            </a:r>
          </a:p>
          <a:p>
            <a:pPr marL="285750" indent="-285750" algn="just">
              <a:spcAft>
                <a:spcPts val="0"/>
              </a:spcAft>
              <a:buFont typeface="Arial" panose="020B0604020202020204" pitchFamily="34" charset="0"/>
              <a:buChar char="•"/>
            </a:pPr>
            <a:r>
              <a:rPr lang="es-ES" dirty="0">
                <a:latin typeface="Times New Roman" panose="02020603050405020304" pitchFamily="18" charset="0"/>
                <a:ea typeface="Times New Roman" panose="02020603050405020304" pitchFamily="18" charset="0"/>
              </a:rPr>
              <a:t>Resolución de </a:t>
            </a:r>
            <a:r>
              <a:rPr lang="es-ES" dirty="0" smtClean="0">
                <a:latin typeface="Times New Roman" panose="02020603050405020304" pitchFamily="18" charset="0"/>
                <a:ea typeface="Times New Roman" panose="02020603050405020304" pitchFamily="18" charset="0"/>
              </a:rPr>
              <a:t>conflictos </a:t>
            </a:r>
            <a:endParaRPr lang="es-ES" dirty="0">
              <a:latin typeface="Times New Roman" panose="02020603050405020304" pitchFamily="18" charset="0"/>
              <a:ea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es-ES" kern="0" dirty="0">
                <a:latin typeface="Times New Roman" panose="02020603050405020304" pitchFamily="18" charset="0"/>
                <a:ea typeface="Times New Roman" panose="02020603050405020304" pitchFamily="18" charset="0"/>
              </a:rPr>
              <a:t>Régimen </a:t>
            </a:r>
            <a:r>
              <a:rPr lang="es-ES" kern="0" dirty="0" smtClean="0">
                <a:latin typeface="Times New Roman" panose="02020603050405020304" pitchFamily="18" charset="0"/>
                <a:ea typeface="Times New Roman" panose="02020603050405020304" pitchFamily="18" charset="0"/>
              </a:rPr>
              <a:t>jurídico</a:t>
            </a:r>
            <a:endParaRPr lang="es-ES" sz="1600" kern="15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3953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098" name="Text Box 5"/>
          <p:cNvSpPr txBox="1">
            <a:spLocks noChangeArrowheads="1"/>
          </p:cNvSpPr>
          <p:nvPr/>
        </p:nvSpPr>
        <p:spPr bwMode="auto">
          <a:xfrm>
            <a:off x="1878222" y="2705894"/>
            <a:ext cx="670877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ES" altLang="es-ES" sz="4000" b="1" dirty="0">
                <a:solidFill>
                  <a:srgbClr val="FFFFFF"/>
                </a:solidFill>
                <a:effectLst>
                  <a:outerShdw blurRad="38100" dist="38100" dir="2700000" algn="tl">
                    <a:srgbClr val="000000">
                      <a:alpha val="43137"/>
                    </a:srgbClr>
                  </a:outerShdw>
                </a:effectLst>
                <a:latin typeface="Gill Sans MT" panose="020B0502020104020203" pitchFamily="34" charset="0"/>
              </a:rPr>
              <a:t>Las Administraciones Públicas en la </a:t>
            </a:r>
            <a:r>
              <a:rPr lang="es-ES" altLang="es-ES" sz="4000" b="1" dirty="0" err="1">
                <a:solidFill>
                  <a:srgbClr val="FFFFFF"/>
                </a:solidFill>
                <a:effectLst>
                  <a:outerShdw blurRad="38100" dist="38100" dir="2700000" algn="tl">
                    <a:srgbClr val="000000">
                      <a:alpha val="43137"/>
                    </a:srgbClr>
                  </a:outerShdw>
                </a:effectLst>
                <a:latin typeface="Gill Sans MT" panose="020B0502020104020203" pitchFamily="34" charset="0"/>
              </a:rPr>
              <a:t>CdT</a:t>
            </a:r>
            <a:endParaRPr lang="es-ES" altLang="es-ES" sz="4000" b="1" dirty="0">
              <a:solidFill>
                <a:srgbClr val="FFFFFF"/>
              </a:solidFill>
              <a:effectLst>
                <a:outerShdw blurRad="38100" dist="38100" dir="2700000" algn="tl">
                  <a:srgbClr val="000000">
                    <a:alpha val="43137"/>
                  </a:srgbClr>
                </a:outerShdw>
              </a:effectLst>
              <a:latin typeface="Gill Sans MT" panose="020B0502020104020203" pitchFamily="34" charset="0"/>
            </a:endParaRPr>
          </a:p>
        </p:txBody>
      </p:sp>
      <p:sp>
        <p:nvSpPr>
          <p:cNvPr id="3" name="Text Box 6"/>
          <p:cNvSpPr txBox="1">
            <a:spLocks noChangeArrowheads="1"/>
          </p:cNvSpPr>
          <p:nvPr/>
        </p:nvSpPr>
        <p:spPr bwMode="auto">
          <a:xfrm>
            <a:off x="775759" y="2562112"/>
            <a:ext cx="9366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ES_tradnl" altLang="es-ES" sz="7200" b="1" dirty="0" smtClean="0">
                <a:solidFill>
                  <a:srgbClr val="FFFFFF"/>
                </a:solidFill>
                <a:effectLst>
                  <a:outerShdw blurRad="38100" dist="38100" dir="2700000" algn="tl">
                    <a:srgbClr val="000000">
                      <a:alpha val="43137"/>
                    </a:srgbClr>
                  </a:outerShdw>
                </a:effectLst>
                <a:latin typeface="Garamond" panose="02020404030301010803" pitchFamily="18" charset="0"/>
              </a:rPr>
              <a:t>3</a:t>
            </a:r>
            <a:endParaRPr lang="es-ES" altLang="es-ES" sz="7200" b="1" dirty="0">
              <a:solidFill>
                <a:srgbClr val="FFFFFF"/>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31763715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636293" y="1312333"/>
            <a:ext cx="2899039" cy="181186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433916" y="255059"/>
            <a:ext cx="7886700" cy="1325563"/>
          </a:xfrm>
        </p:spPr>
        <p:txBody>
          <a:bodyPr rtlCol="0">
            <a:normAutofit/>
          </a:bodyPr>
          <a:lstStyle/>
          <a:p>
            <a:pPr algn="l" fontAlgn="auto">
              <a:spcAft>
                <a:spcPts val="0"/>
              </a:spcAft>
              <a:defRPr/>
            </a:pPr>
            <a:r>
              <a:rPr lang="es-ES" b="1" dirty="0">
                <a:effectLst>
                  <a:outerShdw blurRad="38100" dist="38100" dir="2700000" algn="tl">
                    <a:srgbClr val="000000">
                      <a:alpha val="43137"/>
                    </a:srgbClr>
                  </a:outerShdw>
                </a:effectLst>
                <a:latin typeface="Futura Bk" panose="020B0502020204020303" pitchFamily="34" charset="0"/>
              </a:rPr>
              <a:t>Tipos de bienes</a:t>
            </a:r>
          </a:p>
        </p:txBody>
      </p:sp>
      <p:graphicFrame>
        <p:nvGraphicFramePr>
          <p:cNvPr id="4" name="3 Diagrama"/>
          <p:cNvGraphicFramePr/>
          <p:nvPr>
            <p:extLst/>
          </p:nvPr>
        </p:nvGraphicFramePr>
        <p:xfrm>
          <a:off x="685800" y="1397000"/>
          <a:ext cx="7772400" cy="355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340" name="4 CuadroTexto"/>
          <p:cNvSpPr txBox="1">
            <a:spLocks noChangeArrowheads="1"/>
          </p:cNvSpPr>
          <p:nvPr/>
        </p:nvSpPr>
        <p:spPr bwMode="auto">
          <a:xfrm>
            <a:off x="1116013" y="5174192"/>
            <a:ext cx="70913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ES" altLang="es-ES" sz="2800" dirty="0">
                <a:latin typeface="Futura Bk" panose="020B0502020204020303" charset="0"/>
              </a:rPr>
              <a:t>¿Quién es el </a:t>
            </a:r>
            <a:r>
              <a:rPr lang="es-ES" altLang="es-ES" sz="2800" b="1" dirty="0">
                <a:latin typeface="Futura Bk" panose="020B0502020204020303" charset="0"/>
              </a:rPr>
              <a:t>titular</a:t>
            </a:r>
            <a:r>
              <a:rPr lang="es-ES" altLang="es-ES" sz="2800" dirty="0">
                <a:latin typeface="Futura Bk" panose="020B0502020204020303" charset="0"/>
              </a:rPr>
              <a:t>? </a:t>
            </a:r>
            <a:endParaRPr lang="es-ES" altLang="es-ES" sz="2800" dirty="0" smtClean="0">
              <a:latin typeface="Futura Bk" panose="020B0502020204020303" charset="0"/>
            </a:endParaRPr>
          </a:p>
          <a:p>
            <a:pPr algn="ctr"/>
            <a:r>
              <a:rPr lang="es-ES" altLang="es-ES" sz="2800" dirty="0" smtClean="0">
                <a:latin typeface="Futura Bk" panose="020B0502020204020303" charset="0"/>
              </a:rPr>
              <a:t>¿</a:t>
            </a:r>
            <a:r>
              <a:rPr lang="es-ES" altLang="es-ES" sz="2800" dirty="0">
                <a:latin typeface="Futura Bk" panose="020B0502020204020303" charset="0"/>
              </a:rPr>
              <a:t>Quién </a:t>
            </a:r>
            <a:r>
              <a:rPr lang="es-ES" altLang="es-ES" sz="2800" b="1" dirty="0">
                <a:latin typeface="Futura Bk" panose="020B0502020204020303" charset="0"/>
              </a:rPr>
              <a:t>gestiona</a:t>
            </a:r>
            <a:r>
              <a:rPr lang="es-ES" altLang="es-ES" sz="2800" dirty="0">
                <a:latin typeface="Futura Bk" panose="020B0502020204020303" charset="0"/>
              </a:rPr>
              <a:t>? </a:t>
            </a:r>
            <a:endParaRPr lang="es-ES" altLang="es-ES" sz="2800" dirty="0" smtClean="0">
              <a:latin typeface="Futura Bk" panose="020B0502020204020303" charset="0"/>
            </a:endParaRPr>
          </a:p>
          <a:p>
            <a:pPr algn="ctr"/>
            <a:r>
              <a:rPr lang="es-ES" altLang="es-ES" sz="2800" dirty="0" smtClean="0">
                <a:latin typeface="Futura Bk" panose="020B0502020204020303" charset="0"/>
              </a:rPr>
              <a:t>¿</a:t>
            </a:r>
            <a:r>
              <a:rPr lang="es-ES" altLang="es-ES" sz="2800" dirty="0">
                <a:latin typeface="Futura Bk" panose="020B0502020204020303" charset="0"/>
              </a:rPr>
              <a:t>Qué </a:t>
            </a:r>
            <a:r>
              <a:rPr lang="es-ES" altLang="es-ES" sz="2800" b="1" dirty="0">
                <a:latin typeface="Futura Bk" panose="020B0502020204020303" charset="0"/>
              </a:rPr>
              <a:t>limitaciones</a:t>
            </a:r>
            <a:r>
              <a:rPr lang="es-ES" altLang="es-ES" sz="2800" dirty="0">
                <a:latin typeface="Futura Bk" panose="020B0502020204020303" charset="0"/>
              </a:rPr>
              <a:t> hay?</a:t>
            </a:r>
          </a:p>
        </p:txBody>
      </p:sp>
    </p:spTree>
    <p:extLst>
      <p:ext uri="{BB962C8B-B14F-4D97-AF65-F5344CB8AC3E}">
        <p14:creationId xmlns:p14="http://schemas.microsoft.com/office/powerpoint/2010/main" val="166060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P spid="143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redondeado"/>
          <p:cNvSpPr/>
          <p:nvPr/>
        </p:nvSpPr>
        <p:spPr>
          <a:xfrm>
            <a:off x="6115135" y="5444042"/>
            <a:ext cx="2187243" cy="1153310"/>
          </a:xfrm>
          <a:prstGeom prst="roundRect">
            <a:avLst/>
          </a:prstGeom>
          <a:effectLst>
            <a:outerShdw blurRad="76200" dir="18900000" sy="23000" kx="-1200000" algn="bl" rotWithShape="0">
              <a:prstClr val="black">
                <a:alpha val="20000"/>
              </a:prstClr>
            </a:outerShdw>
          </a:effectLst>
        </p:spPr>
        <p:style>
          <a:lnRef idx="0">
            <a:schemeClr val="accent4"/>
          </a:lnRef>
          <a:fillRef idx="3">
            <a:schemeClr val="accent4"/>
          </a:fillRef>
          <a:effectRef idx="3">
            <a:schemeClr val="accent4"/>
          </a:effectRef>
          <a:fontRef idx="minor">
            <a:schemeClr val="lt1"/>
          </a:fontRef>
        </p:style>
        <p:txBody>
          <a:bodyPr anchor="ctr"/>
          <a:lstStyle/>
          <a:p>
            <a:pPr fontAlgn="auto">
              <a:spcBef>
                <a:spcPts val="0"/>
              </a:spcBef>
              <a:spcAft>
                <a:spcPts val="0"/>
              </a:spcAft>
              <a:defRPr/>
            </a:pPr>
            <a:r>
              <a:rPr lang="es-ES" sz="1400" dirty="0">
                <a:latin typeface="Futura Bk" panose="020B0502020204020303" pitchFamily="34" charset="0"/>
              </a:rPr>
              <a:t>RDL 1/2001 Aguas</a:t>
            </a:r>
          </a:p>
        </p:txBody>
      </p:sp>
      <p:sp>
        <p:nvSpPr>
          <p:cNvPr id="14" name="13 Rectángulo redondeado"/>
          <p:cNvSpPr/>
          <p:nvPr/>
        </p:nvSpPr>
        <p:spPr>
          <a:xfrm>
            <a:off x="6561221" y="1607847"/>
            <a:ext cx="2187243" cy="115331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s-ES" dirty="0">
                <a:latin typeface="Futura Bk" panose="020B0502020204020303" pitchFamily="34" charset="0"/>
              </a:rPr>
              <a:t>Legislación foral</a:t>
            </a:r>
          </a:p>
        </p:txBody>
      </p:sp>
      <p:sp>
        <p:nvSpPr>
          <p:cNvPr id="4" name="3 Rectángulo redondeado"/>
          <p:cNvSpPr/>
          <p:nvPr/>
        </p:nvSpPr>
        <p:spPr>
          <a:xfrm>
            <a:off x="3491880" y="3067778"/>
            <a:ext cx="2187243" cy="1153310"/>
          </a:xfrm>
          <a:prstGeom prst="roundRect">
            <a:avLst/>
          </a:prstGeom>
          <a:effectLst>
            <a:outerShdw blurRad="76200" dir="18900000" sy="23000" kx="-1200000" algn="bl"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s-ES" dirty="0">
                <a:latin typeface="Futura Bk" panose="020B0502020204020303" pitchFamily="34" charset="0"/>
              </a:rPr>
              <a:t>Ley 42/2007</a:t>
            </a:r>
          </a:p>
        </p:txBody>
      </p:sp>
      <p:sp>
        <p:nvSpPr>
          <p:cNvPr id="5" name="4 Rectángulo redondeado"/>
          <p:cNvSpPr/>
          <p:nvPr/>
        </p:nvSpPr>
        <p:spPr>
          <a:xfrm>
            <a:off x="6057165" y="836712"/>
            <a:ext cx="2187243" cy="115331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s-ES" dirty="0">
                <a:latin typeface="Futura Bk" panose="020B0502020204020303" pitchFamily="34" charset="0"/>
              </a:rPr>
              <a:t>Código civil</a:t>
            </a:r>
          </a:p>
        </p:txBody>
      </p:sp>
      <p:sp>
        <p:nvSpPr>
          <p:cNvPr id="6" name="5 Rectángulo redondeado"/>
          <p:cNvSpPr/>
          <p:nvPr/>
        </p:nvSpPr>
        <p:spPr>
          <a:xfrm>
            <a:off x="6084169" y="2852936"/>
            <a:ext cx="2187243" cy="115331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s-ES" dirty="0">
                <a:latin typeface="Futura Bk" panose="020B0502020204020303" pitchFamily="34" charset="0"/>
              </a:rPr>
              <a:t>Ley Hipotecaria</a:t>
            </a:r>
          </a:p>
        </p:txBody>
      </p:sp>
      <p:sp>
        <p:nvSpPr>
          <p:cNvPr id="7" name="6 Rectángulo redondeado"/>
          <p:cNvSpPr/>
          <p:nvPr/>
        </p:nvSpPr>
        <p:spPr>
          <a:xfrm>
            <a:off x="6115135" y="4219906"/>
            <a:ext cx="2187243" cy="1153310"/>
          </a:xfrm>
          <a:prstGeom prst="roundRect">
            <a:avLst/>
          </a:prstGeom>
          <a:effectLst>
            <a:outerShdw blurRad="76200" dir="18900000" sy="23000" kx="-1200000" algn="bl" rotWithShape="0">
              <a:prstClr val="black">
                <a:alpha val="20000"/>
              </a:prstClr>
            </a:outerShdw>
          </a:effectLst>
        </p:spPr>
        <p:style>
          <a:lnRef idx="0">
            <a:schemeClr val="accent4"/>
          </a:lnRef>
          <a:fillRef idx="3">
            <a:schemeClr val="accent4"/>
          </a:fillRef>
          <a:effectRef idx="3">
            <a:schemeClr val="accent4"/>
          </a:effectRef>
          <a:fontRef idx="minor">
            <a:schemeClr val="lt1"/>
          </a:fontRef>
        </p:style>
        <p:txBody>
          <a:bodyPr anchor="ctr"/>
          <a:lstStyle/>
          <a:p>
            <a:pPr fontAlgn="auto">
              <a:spcBef>
                <a:spcPts val="0"/>
              </a:spcBef>
              <a:spcAft>
                <a:spcPts val="0"/>
              </a:spcAft>
              <a:defRPr/>
            </a:pPr>
            <a:r>
              <a:rPr lang="es-ES" sz="1400" dirty="0">
                <a:latin typeface="Futura Bk" panose="020B0502020204020303" pitchFamily="34" charset="0"/>
              </a:rPr>
              <a:t>Ley 33/2003 Patrimonio de las Administraciones Públicas</a:t>
            </a:r>
          </a:p>
        </p:txBody>
      </p:sp>
      <p:sp>
        <p:nvSpPr>
          <p:cNvPr id="8" name="7 Rectángulo redondeado"/>
          <p:cNvSpPr/>
          <p:nvPr/>
        </p:nvSpPr>
        <p:spPr>
          <a:xfrm>
            <a:off x="1043608" y="1195203"/>
            <a:ext cx="2187243" cy="1153310"/>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s-ES" dirty="0">
                <a:latin typeface="Futura Bk" panose="020B0502020204020303" pitchFamily="34" charset="0"/>
              </a:rPr>
              <a:t>Caza</a:t>
            </a:r>
          </a:p>
        </p:txBody>
      </p:sp>
      <p:sp>
        <p:nvSpPr>
          <p:cNvPr id="10" name="9 Rectángulo redondeado"/>
          <p:cNvSpPr/>
          <p:nvPr/>
        </p:nvSpPr>
        <p:spPr>
          <a:xfrm>
            <a:off x="1043608" y="2455528"/>
            <a:ext cx="2187243" cy="1153310"/>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s-ES" dirty="0">
                <a:latin typeface="Futura Bk" panose="020B0502020204020303" pitchFamily="34" charset="0"/>
              </a:rPr>
              <a:t>Montes</a:t>
            </a:r>
          </a:p>
        </p:txBody>
      </p:sp>
      <p:sp>
        <p:nvSpPr>
          <p:cNvPr id="15386" name="10 CuadroTexto"/>
          <p:cNvSpPr txBox="1">
            <a:spLocks noChangeArrowheads="1"/>
          </p:cNvSpPr>
          <p:nvPr/>
        </p:nvSpPr>
        <p:spPr bwMode="auto">
          <a:xfrm>
            <a:off x="4630738" y="188913"/>
            <a:ext cx="43338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ES" altLang="es-ES" sz="2800" b="1">
                <a:latin typeface="Futura Bk" panose="020B0502020204020303" charset="0"/>
              </a:rPr>
              <a:t>Legislación acuerdos</a:t>
            </a:r>
          </a:p>
        </p:txBody>
      </p:sp>
      <p:sp>
        <p:nvSpPr>
          <p:cNvPr id="15387" name="11 CuadroTexto"/>
          <p:cNvSpPr txBox="1">
            <a:spLocks noChangeArrowheads="1"/>
          </p:cNvSpPr>
          <p:nvPr/>
        </p:nvSpPr>
        <p:spPr bwMode="auto">
          <a:xfrm>
            <a:off x="350838" y="188913"/>
            <a:ext cx="4005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ES" altLang="es-ES" sz="2800" b="1" dirty="0">
                <a:latin typeface="Futura Bk" panose="020B0502020204020303" charset="0"/>
              </a:rPr>
              <a:t>Legislación sectorial</a:t>
            </a:r>
          </a:p>
        </p:txBody>
      </p:sp>
      <p:sp>
        <p:nvSpPr>
          <p:cNvPr id="13" name="12 Rectángulo redondeado"/>
          <p:cNvSpPr/>
          <p:nvPr/>
        </p:nvSpPr>
        <p:spPr>
          <a:xfrm>
            <a:off x="1043608" y="3729956"/>
            <a:ext cx="2187243" cy="1153310"/>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s-ES" dirty="0">
                <a:latin typeface="Futura Bk" panose="020B0502020204020303" pitchFamily="34" charset="0"/>
              </a:rPr>
              <a:t>Agricultura</a:t>
            </a:r>
          </a:p>
        </p:txBody>
      </p:sp>
      <p:sp>
        <p:nvSpPr>
          <p:cNvPr id="16" name="15 Rectángulo redondeado"/>
          <p:cNvSpPr/>
          <p:nvPr/>
        </p:nvSpPr>
        <p:spPr>
          <a:xfrm>
            <a:off x="1043608" y="5033119"/>
            <a:ext cx="2187243" cy="1153310"/>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s-ES" dirty="0">
                <a:latin typeface="Futura Bk" panose="020B0502020204020303" pitchFamily="34" charset="0"/>
              </a:rPr>
              <a:t>…</a:t>
            </a:r>
          </a:p>
        </p:txBody>
      </p:sp>
    </p:spTree>
    <p:extLst>
      <p:ext uri="{BB962C8B-B14F-4D97-AF65-F5344CB8AC3E}">
        <p14:creationId xmlns:p14="http://schemas.microsoft.com/office/powerpoint/2010/main" val="1859313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solidFill>
                  <a:srgbClr val="808000"/>
                </a:solidFill>
                <a:effectLst>
                  <a:outerShdw blurRad="38100" dist="38100" dir="2700000" algn="tl">
                    <a:srgbClr val="000000">
                      <a:alpha val="43137"/>
                    </a:srgbClr>
                  </a:outerShdw>
                </a:effectLst>
                <a:latin typeface="Futura Bk"/>
              </a:rPr>
              <a:t>Administraciones Públicas y </a:t>
            </a:r>
            <a:r>
              <a:rPr lang="es-ES" b="1" dirty="0" err="1" smtClean="0">
                <a:solidFill>
                  <a:srgbClr val="808000"/>
                </a:solidFill>
                <a:effectLst>
                  <a:outerShdw blurRad="38100" dist="38100" dir="2700000" algn="tl">
                    <a:srgbClr val="000000">
                      <a:alpha val="43137"/>
                    </a:srgbClr>
                  </a:outerShdw>
                </a:effectLst>
                <a:latin typeface="Futura Bk"/>
              </a:rPr>
              <a:t>CdT</a:t>
            </a:r>
            <a:endParaRPr lang="es-ES" b="1" dirty="0">
              <a:solidFill>
                <a:srgbClr val="808000"/>
              </a:solidFill>
              <a:effectLst>
                <a:outerShdw blurRad="38100" dist="38100" dir="2700000" algn="tl">
                  <a:srgbClr val="000000">
                    <a:alpha val="43137"/>
                  </a:srgbClr>
                </a:outerShdw>
              </a:effectLst>
              <a:latin typeface="Futura Bk"/>
            </a:endParaRPr>
          </a:p>
        </p:txBody>
      </p:sp>
      <p:sp>
        <p:nvSpPr>
          <p:cNvPr id="5" name="4 Triángulo isósceles"/>
          <p:cNvSpPr/>
          <p:nvPr/>
        </p:nvSpPr>
        <p:spPr>
          <a:xfrm>
            <a:off x="2453274" y="2585974"/>
            <a:ext cx="4062725" cy="2857225"/>
          </a:xfrm>
          <a:prstGeom prst="triangle">
            <a:avLst/>
          </a:prstGeom>
          <a:blipFill dpi="0" rotWithShape="1">
            <a:blip r:embed="rId2"/>
            <a:srcRect/>
            <a:stretch>
              <a:fillRect l="-86000" t="-2000" r="-2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
        <p:nvSpPr>
          <p:cNvPr id="6" name="5 CuadroTexto"/>
          <p:cNvSpPr txBox="1"/>
          <p:nvPr/>
        </p:nvSpPr>
        <p:spPr>
          <a:xfrm>
            <a:off x="4976636" y="5540400"/>
            <a:ext cx="3283200" cy="523220"/>
          </a:xfrm>
          <a:prstGeom prst="rect">
            <a:avLst/>
          </a:prstGeom>
          <a:noFill/>
        </p:spPr>
        <p:txBody>
          <a:bodyPr wrap="square" rtlCol="0">
            <a:spAutoFit/>
          </a:bodyPr>
          <a:lstStyle/>
          <a:p>
            <a:pPr algn="ctr"/>
            <a:r>
              <a:rPr lang="es-ES" sz="2800" b="1" dirty="0" smtClean="0">
                <a:solidFill>
                  <a:srgbClr val="C00000"/>
                </a:solidFill>
              </a:rPr>
              <a:t>Titular de terrenos</a:t>
            </a:r>
            <a:endParaRPr lang="es-ES" sz="2800" b="1" dirty="0">
              <a:solidFill>
                <a:srgbClr val="C00000"/>
              </a:solidFill>
            </a:endParaRPr>
          </a:p>
        </p:txBody>
      </p:sp>
      <p:sp>
        <p:nvSpPr>
          <p:cNvPr id="7" name="6 CuadroTexto"/>
          <p:cNvSpPr txBox="1"/>
          <p:nvPr/>
        </p:nvSpPr>
        <p:spPr>
          <a:xfrm>
            <a:off x="2843036" y="1631867"/>
            <a:ext cx="3283200" cy="954107"/>
          </a:xfrm>
          <a:prstGeom prst="rect">
            <a:avLst/>
          </a:prstGeom>
          <a:noFill/>
        </p:spPr>
        <p:txBody>
          <a:bodyPr wrap="square" rtlCol="0">
            <a:spAutoFit/>
          </a:bodyPr>
          <a:lstStyle/>
          <a:p>
            <a:pPr algn="ctr"/>
            <a:r>
              <a:rPr lang="es-ES" sz="2800" b="1" dirty="0" smtClean="0">
                <a:solidFill>
                  <a:srgbClr val="C00000"/>
                </a:solidFill>
              </a:rPr>
              <a:t>Promotora</a:t>
            </a:r>
          </a:p>
          <a:p>
            <a:pPr algn="ctr"/>
            <a:r>
              <a:rPr lang="es-ES" sz="2800" b="1" dirty="0" smtClean="0">
                <a:solidFill>
                  <a:srgbClr val="C00000"/>
                </a:solidFill>
              </a:rPr>
              <a:t>Facilitadora</a:t>
            </a:r>
            <a:endParaRPr lang="es-ES" sz="2800" b="1" dirty="0">
              <a:solidFill>
                <a:srgbClr val="C00000"/>
              </a:solidFill>
            </a:endParaRPr>
          </a:p>
        </p:txBody>
      </p:sp>
      <p:sp>
        <p:nvSpPr>
          <p:cNvPr id="8" name="7 CuadroTexto"/>
          <p:cNvSpPr txBox="1"/>
          <p:nvPr/>
        </p:nvSpPr>
        <p:spPr>
          <a:xfrm>
            <a:off x="811674" y="5540400"/>
            <a:ext cx="3283200" cy="523220"/>
          </a:xfrm>
          <a:prstGeom prst="rect">
            <a:avLst/>
          </a:prstGeom>
          <a:noFill/>
        </p:spPr>
        <p:txBody>
          <a:bodyPr wrap="square" rtlCol="0">
            <a:spAutoFit/>
          </a:bodyPr>
          <a:lstStyle/>
          <a:p>
            <a:pPr algn="ctr"/>
            <a:r>
              <a:rPr lang="es-ES" sz="2800" b="1" i="1" dirty="0" smtClean="0">
                <a:solidFill>
                  <a:srgbClr val="C00000"/>
                </a:solidFill>
              </a:rPr>
              <a:t>Entidad de custodia</a:t>
            </a:r>
            <a:endParaRPr lang="es-ES" sz="2800" b="1" i="1" dirty="0">
              <a:solidFill>
                <a:srgbClr val="C00000"/>
              </a:solidFill>
            </a:endParaRPr>
          </a:p>
        </p:txBody>
      </p:sp>
      <p:sp>
        <p:nvSpPr>
          <p:cNvPr id="3" name="2 CuadroTexto"/>
          <p:cNvSpPr txBox="1"/>
          <p:nvPr/>
        </p:nvSpPr>
        <p:spPr>
          <a:xfrm>
            <a:off x="352264" y="1831120"/>
            <a:ext cx="2856601" cy="369332"/>
          </a:xfrm>
          <a:prstGeom prst="rect">
            <a:avLst/>
          </a:prstGeom>
          <a:noFill/>
        </p:spPr>
        <p:txBody>
          <a:bodyPr wrap="square" rtlCol="0">
            <a:spAutoFit/>
          </a:bodyPr>
          <a:lstStyle/>
          <a:p>
            <a:r>
              <a:rPr lang="es-ES" dirty="0" smtClean="0"/>
              <a:t>¿concede una subvención?</a:t>
            </a:r>
            <a:endParaRPr lang="es-ES" dirty="0"/>
          </a:p>
        </p:txBody>
      </p:sp>
      <p:sp>
        <p:nvSpPr>
          <p:cNvPr id="9" name="8 CuadroTexto"/>
          <p:cNvSpPr txBox="1"/>
          <p:nvPr/>
        </p:nvSpPr>
        <p:spPr>
          <a:xfrm>
            <a:off x="5770929" y="2746840"/>
            <a:ext cx="2856601" cy="646331"/>
          </a:xfrm>
          <a:prstGeom prst="rect">
            <a:avLst/>
          </a:prstGeom>
          <a:noFill/>
        </p:spPr>
        <p:txBody>
          <a:bodyPr wrap="square" rtlCol="0">
            <a:spAutoFit/>
          </a:bodyPr>
          <a:lstStyle/>
          <a:p>
            <a:pPr algn="ctr"/>
            <a:r>
              <a:rPr lang="es-ES" dirty="0" smtClean="0"/>
              <a:t>¿cede el uso de un centro de interpretación?</a:t>
            </a:r>
            <a:endParaRPr lang="es-ES" dirty="0"/>
          </a:p>
        </p:txBody>
      </p:sp>
      <p:sp>
        <p:nvSpPr>
          <p:cNvPr id="11" name="10 CuadroTexto"/>
          <p:cNvSpPr txBox="1"/>
          <p:nvPr/>
        </p:nvSpPr>
        <p:spPr>
          <a:xfrm>
            <a:off x="352263" y="2746840"/>
            <a:ext cx="2856601" cy="646331"/>
          </a:xfrm>
          <a:prstGeom prst="rect">
            <a:avLst/>
          </a:prstGeom>
          <a:noFill/>
        </p:spPr>
        <p:txBody>
          <a:bodyPr wrap="square" rtlCol="0">
            <a:spAutoFit/>
          </a:bodyPr>
          <a:lstStyle/>
          <a:p>
            <a:pPr algn="ctr"/>
            <a:r>
              <a:rPr lang="es-ES" dirty="0" smtClean="0"/>
              <a:t>¿contrata un servicio de gestión ambiental?</a:t>
            </a:r>
            <a:endParaRPr lang="es-ES" dirty="0"/>
          </a:p>
        </p:txBody>
      </p:sp>
      <p:sp>
        <p:nvSpPr>
          <p:cNvPr id="12" name="11 CuadroTexto"/>
          <p:cNvSpPr txBox="1"/>
          <p:nvPr/>
        </p:nvSpPr>
        <p:spPr>
          <a:xfrm>
            <a:off x="250662" y="4003614"/>
            <a:ext cx="2856601" cy="369332"/>
          </a:xfrm>
          <a:prstGeom prst="rect">
            <a:avLst/>
          </a:prstGeom>
          <a:noFill/>
        </p:spPr>
        <p:txBody>
          <a:bodyPr wrap="square" rtlCol="0">
            <a:spAutoFit/>
          </a:bodyPr>
          <a:lstStyle/>
          <a:p>
            <a:pPr algn="ctr"/>
            <a:r>
              <a:rPr lang="es-ES" dirty="0" smtClean="0"/>
              <a:t>¿realiza un voluntariado?</a:t>
            </a:r>
            <a:endParaRPr lang="es-ES" dirty="0"/>
          </a:p>
        </p:txBody>
      </p:sp>
      <p:sp>
        <p:nvSpPr>
          <p:cNvPr id="13" name="12 CuadroTexto"/>
          <p:cNvSpPr txBox="1"/>
          <p:nvPr/>
        </p:nvSpPr>
        <p:spPr>
          <a:xfrm>
            <a:off x="5770930" y="1692620"/>
            <a:ext cx="2856601" cy="646331"/>
          </a:xfrm>
          <a:prstGeom prst="rect">
            <a:avLst/>
          </a:prstGeom>
          <a:noFill/>
        </p:spPr>
        <p:txBody>
          <a:bodyPr wrap="square" rtlCol="0">
            <a:spAutoFit/>
          </a:bodyPr>
          <a:lstStyle/>
          <a:p>
            <a:pPr algn="ctr"/>
            <a:r>
              <a:rPr lang="es-ES" dirty="0" smtClean="0"/>
              <a:t>¿contacta con un propietario?</a:t>
            </a:r>
            <a:endParaRPr lang="es-ES" dirty="0"/>
          </a:p>
        </p:txBody>
      </p:sp>
      <p:sp>
        <p:nvSpPr>
          <p:cNvPr id="14" name="13 CuadroTexto"/>
          <p:cNvSpPr txBox="1"/>
          <p:nvPr/>
        </p:nvSpPr>
        <p:spPr>
          <a:xfrm>
            <a:off x="5880703" y="3757976"/>
            <a:ext cx="2856601" cy="646331"/>
          </a:xfrm>
          <a:prstGeom prst="rect">
            <a:avLst/>
          </a:prstGeom>
          <a:noFill/>
        </p:spPr>
        <p:txBody>
          <a:bodyPr wrap="square" rtlCol="0">
            <a:spAutoFit/>
          </a:bodyPr>
          <a:lstStyle/>
          <a:p>
            <a:pPr algn="ctr"/>
            <a:r>
              <a:rPr lang="es-ES" dirty="0" smtClean="0"/>
              <a:t>¿arrienda una finca para conservación?</a:t>
            </a:r>
            <a:endParaRPr lang="es-ES" dirty="0"/>
          </a:p>
        </p:txBody>
      </p:sp>
    </p:spTree>
    <p:extLst>
      <p:ext uri="{BB962C8B-B14F-4D97-AF65-F5344CB8AC3E}">
        <p14:creationId xmlns:p14="http://schemas.microsoft.com/office/powerpoint/2010/main" val="318583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l"/>
            <a:r>
              <a:rPr lang="es-ES" sz="3200" b="1" dirty="0" smtClean="0">
                <a:solidFill>
                  <a:schemeClr val="tx1">
                    <a:lumMod val="50000"/>
                    <a:lumOff val="50000"/>
                  </a:schemeClr>
                </a:solidFill>
                <a:effectLst>
                  <a:outerShdw blurRad="38100" dist="38100" dir="2700000" algn="tl">
                    <a:srgbClr val="000000">
                      <a:alpha val="43137"/>
                    </a:srgbClr>
                  </a:outerShdw>
                </a:effectLst>
              </a:rPr>
              <a:t>Funciones </a:t>
            </a:r>
            <a:r>
              <a:rPr lang="es-ES" sz="3200" b="1" dirty="0">
                <a:solidFill>
                  <a:schemeClr val="tx1">
                    <a:lumMod val="50000"/>
                    <a:lumOff val="50000"/>
                  </a:schemeClr>
                </a:solidFill>
                <a:effectLst>
                  <a:outerShdw blurRad="38100" dist="38100" dir="2700000" algn="tl">
                    <a:srgbClr val="000000">
                      <a:alpha val="43137"/>
                    </a:srgbClr>
                  </a:outerShdw>
                </a:effectLst>
              </a:rPr>
              <a:t>desarrolladas por los poderes públicos en la Custodia del territorio</a:t>
            </a:r>
          </a:p>
        </p:txBody>
      </p:sp>
      <p:sp>
        <p:nvSpPr>
          <p:cNvPr id="7" name="6 Marcador de contenido"/>
          <p:cNvSpPr>
            <a:spLocks noGrp="1"/>
          </p:cNvSpPr>
          <p:nvPr>
            <p:ph idx="1"/>
          </p:nvPr>
        </p:nvSpPr>
        <p:spPr>
          <a:xfrm>
            <a:off x="467544" y="1556792"/>
            <a:ext cx="8229600" cy="4525963"/>
          </a:xfrm>
        </p:spPr>
        <p:txBody>
          <a:bodyPr>
            <a:noAutofit/>
          </a:bodyPr>
          <a:lstStyle/>
          <a:p>
            <a:pPr marL="0" indent="0">
              <a:buNone/>
            </a:pPr>
            <a:r>
              <a:rPr lang="es-ES" sz="2000" b="1" dirty="0"/>
              <a:t>a. REGULADORA</a:t>
            </a:r>
            <a:endParaRPr lang="es-ES" sz="2000" dirty="0"/>
          </a:p>
          <a:p>
            <a:pPr marL="400050" lvl="1" indent="0">
              <a:buNone/>
            </a:pPr>
            <a:r>
              <a:rPr lang="es-ES" sz="1600" dirty="0"/>
              <a:t>regulando y aprobando normativa.</a:t>
            </a:r>
          </a:p>
          <a:p>
            <a:pPr marL="0" indent="0">
              <a:spcBef>
                <a:spcPts val="1200"/>
              </a:spcBef>
              <a:buNone/>
            </a:pPr>
            <a:r>
              <a:rPr lang="es-ES" sz="2000" dirty="0"/>
              <a:t> </a:t>
            </a:r>
            <a:r>
              <a:rPr lang="es-ES" sz="2000" b="1" dirty="0" smtClean="0"/>
              <a:t>b</a:t>
            </a:r>
            <a:r>
              <a:rPr lang="es-ES" sz="2000" b="1" dirty="0"/>
              <a:t>. TITULAR DE DERECHOS DE PROPIEDAD O DE SU GESTIÓN</a:t>
            </a:r>
            <a:endParaRPr lang="es-ES" sz="2000" dirty="0"/>
          </a:p>
          <a:p>
            <a:pPr marL="400050" lvl="1" indent="0">
              <a:buNone/>
            </a:pPr>
            <a:r>
              <a:rPr lang="es-ES" sz="1600" dirty="0"/>
              <a:t>al ser el propietarias o titulares de terrenos.</a:t>
            </a:r>
          </a:p>
          <a:p>
            <a:pPr marL="0" indent="0">
              <a:spcBef>
                <a:spcPts val="1200"/>
              </a:spcBef>
              <a:buNone/>
            </a:pPr>
            <a:r>
              <a:rPr lang="es-ES" sz="2000" dirty="0"/>
              <a:t> </a:t>
            </a:r>
            <a:r>
              <a:rPr lang="es-ES" sz="2000" b="1" dirty="0" smtClean="0"/>
              <a:t>c</a:t>
            </a:r>
            <a:r>
              <a:rPr lang="es-ES" sz="2000" b="1" dirty="0"/>
              <a:t>. ENTIDAD DE CUSTODIA</a:t>
            </a:r>
            <a:endParaRPr lang="es-ES" sz="2000" dirty="0"/>
          </a:p>
          <a:p>
            <a:pPr marL="400050" lvl="1" indent="0">
              <a:buNone/>
            </a:pPr>
            <a:r>
              <a:rPr lang="es-ES" sz="1600" dirty="0"/>
              <a:t>ejerciendo como entidad de custodia, como </a:t>
            </a:r>
            <a:r>
              <a:rPr lang="es-ES" sz="1600" dirty="0" smtClean="0"/>
              <a:t>deja abierta la </a:t>
            </a:r>
            <a:r>
              <a:rPr lang="es-ES" sz="1600" dirty="0"/>
              <a:t>Ley 42/2007. </a:t>
            </a:r>
            <a:endParaRPr lang="es-ES" sz="1600" dirty="0" smtClean="0"/>
          </a:p>
          <a:p>
            <a:pPr marL="400050" lvl="1" indent="0">
              <a:buNone/>
            </a:pPr>
            <a:r>
              <a:rPr lang="es-ES" sz="1600" dirty="0" smtClean="0">
                <a:solidFill>
                  <a:srgbClr val="C00000"/>
                </a:solidFill>
              </a:rPr>
              <a:t>Debate </a:t>
            </a:r>
            <a:r>
              <a:rPr lang="es-ES" sz="1600" dirty="0">
                <a:solidFill>
                  <a:srgbClr val="C00000"/>
                </a:solidFill>
              </a:rPr>
              <a:t>pendiente</a:t>
            </a:r>
          </a:p>
          <a:p>
            <a:pPr marL="0" indent="0">
              <a:spcBef>
                <a:spcPts val="1200"/>
              </a:spcBef>
              <a:buNone/>
            </a:pPr>
            <a:r>
              <a:rPr lang="es-ES" sz="2000" b="1" dirty="0"/>
              <a:t> </a:t>
            </a:r>
            <a:r>
              <a:rPr lang="es-ES" sz="2000" b="1" dirty="0" smtClean="0"/>
              <a:t>d</a:t>
            </a:r>
            <a:r>
              <a:rPr lang="es-ES" sz="2000" b="1" dirty="0"/>
              <a:t>. FACILITADORA</a:t>
            </a:r>
            <a:endParaRPr lang="es-ES" sz="2000" dirty="0"/>
          </a:p>
          <a:p>
            <a:pPr marL="400050" lvl="1" indent="0">
              <a:buNone/>
            </a:pPr>
            <a:r>
              <a:rPr lang="es-ES" sz="1600" dirty="0"/>
              <a:t>apoyando con recursos técnicos y financieros.</a:t>
            </a:r>
          </a:p>
          <a:p>
            <a:pPr marL="400050" lvl="1" indent="0">
              <a:buNone/>
            </a:pPr>
            <a:r>
              <a:rPr lang="es-ES" sz="1600" dirty="0"/>
              <a:t>divulgando y promoviendo la </a:t>
            </a:r>
            <a:r>
              <a:rPr lang="es-ES" sz="1600" dirty="0" err="1"/>
              <a:t>CdT</a:t>
            </a:r>
            <a:r>
              <a:rPr lang="es-ES" sz="1600" dirty="0"/>
              <a:t>.</a:t>
            </a:r>
          </a:p>
          <a:p>
            <a:pPr marL="400050" lvl="1" indent="0">
              <a:buNone/>
            </a:pPr>
            <a:r>
              <a:rPr lang="es-ES" sz="1600" dirty="0"/>
              <a:t>Incentivando actividades de interés general.</a:t>
            </a:r>
          </a:p>
          <a:p>
            <a:pPr marL="0" indent="0">
              <a:spcBef>
                <a:spcPts val="1200"/>
              </a:spcBef>
              <a:buNone/>
            </a:pPr>
            <a:r>
              <a:rPr lang="es-ES" sz="2000" dirty="0"/>
              <a:t> </a:t>
            </a:r>
            <a:r>
              <a:rPr lang="es-ES" sz="2000" b="1" dirty="0" smtClean="0"/>
              <a:t>e</a:t>
            </a:r>
            <a:r>
              <a:rPr lang="es-ES" sz="2000" b="1" dirty="0"/>
              <a:t>. GESTORA DE </a:t>
            </a:r>
            <a:r>
              <a:rPr lang="es-ES" sz="2000" b="1" dirty="0" smtClean="0"/>
              <a:t>CONSERVACIÓN (o en relación con gestión de recursos)</a:t>
            </a:r>
            <a:endParaRPr lang="es-ES" sz="2000" dirty="0" smtClean="0"/>
          </a:p>
          <a:p>
            <a:pPr marL="400050" lvl="1" indent="0">
              <a:buNone/>
            </a:pPr>
            <a:r>
              <a:rPr lang="es-ES" sz="1600" dirty="0" smtClean="0"/>
              <a:t>Ejerciendo </a:t>
            </a:r>
            <a:r>
              <a:rPr lang="es-ES" sz="1600" dirty="0"/>
              <a:t>sus competencias en relación con la conservación </a:t>
            </a:r>
            <a:r>
              <a:rPr lang="es-ES" sz="1600" u="sng" dirty="0"/>
              <a:t>donde se enmarcan las iniciativas de </a:t>
            </a:r>
            <a:r>
              <a:rPr lang="es-ES" sz="1600" u="sng" dirty="0" err="1" smtClean="0"/>
              <a:t>CdT</a:t>
            </a:r>
            <a:r>
              <a:rPr lang="es-ES" sz="1600" dirty="0"/>
              <a:t> </a:t>
            </a:r>
          </a:p>
        </p:txBody>
      </p:sp>
    </p:spTree>
    <p:extLst>
      <p:ext uri="{BB962C8B-B14F-4D97-AF65-F5344CB8AC3E}">
        <p14:creationId xmlns:p14="http://schemas.microsoft.com/office/powerpoint/2010/main" val="37823882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smtClean="0">
                <a:latin typeface="Gill Sans MT" panose="020B0502020104020203" pitchFamily="34" charset="0"/>
              </a:rPr>
              <a:t>Conceptos jurídicos Derecho público (II)</a:t>
            </a:r>
            <a:endParaRPr lang="es-ES" sz="2800" dirty="0">
              <a:latin typeface="Gill Sans MT" panose="020B0502020104020203" pitchFamily="34" charset="0"/>
            </a:endParaRPr>
          </a:p>
        </p:txBody>
      </p:sp>
      <p:graphicFrame>
        <p:nvGraphicFramePr>
          <p:cNvPr id="5" name="4 Tabla"/>
          <p:cNvGraphicFramePr>
            <a:graphicFrameLocks noGrp="1"/>
          </p:cNvGraphicFramePr>
          <p:nvPr>
            <p:extLst/>
          </p:nvPr>
        </p:nvGraphicFramePr>
        <p:xfrm>
          <a:off x="662939" y="1511300"/>
          <a:ext cx="7862993" cy="4508501"/>
        </p:xfrm>
        <a:graphic>
          <a:graphicData uri="http://schemas.openxmlformats.org/drawingml/2006/table">
            <a:tbl>
              <a:tblPr firstRow="1" bandRow="1">
                <a:tableStyleId>{5C22544A-7EE6-4342-B048-85BDC9FD1C3A}</a:tableStyleId>
              </a:tblPr>
              <a:tblGrid>
                <a:gridCol w="2226760"/>
                <a:gridCol w="3037426"/>
                <a:gridCol w="2598807"/>
              </a:tblGrid>
              <a:tr h="459345">
                <a:tc>
                  <a:txBody>
                    <a:bodyPr/>
                    <a:lstStyle/>
                    <a:p>
                      <a:r>
                        <a:rPr lang="es-ES" sz="1800" dirty="0" smtClean="0">
                          <a:effectLst>
                            <a:outerShdw blurRad="38100" dist="38100" dir="2700000" algn="tl">
                              <a:srgbClr val="000000">
                                <a:alpha val="43137"/>
                              </a:srgbClr>
                            </a:outerShdw>
                          </a:effectLst>
                        </a:rPr>
                        <a:t>Figura</a:t>
                      </a:r>
                      <a:endParaRPr lang="es-ES" sz="1800" dirty="0">
                        <a:effectLst>
                          <a:outerShdw blurRad="38100" dist="38100" dir="2700000" algn="tl">
                            <a:srgbClr val="000000">
                              <a:alpha val="43137"/>
                            </a:srgbClr>
                          </a:outerShdw>
                        </a:effectLst>
                      </a:endParaRPr>
                    </a:p>
                  </a:txBody>
                  <a:tcPr/>
                </a:tc>
                <a:tc>
                  <a:txBody>
                    <a:bodyPr/>
                    <a:lstStyle/>
                    <a:p>
                      <a:r>
                        <a:rPr lang="es-ES" sz="1800" dirty="0" smtClean="0">
                          <a:effectLst>
                            <a:outerShdw blurRad="38100" dist="38100" dir="2700000" algn="tl">
                              <a:srgbClr val="000000">
                                <a:alpha val="43137"/>
                              </a:srgbClr>
                            </a:outerShdw>
                          </a:effectLst>
                        </a:rPr>
                        <a:t>Características</a:t>
                      </a:r>
                      <a:endParaRPr lang="es-ES" sz="1800" dirty="0">
                        <a:effectLst>
                          <a:outerShdw blurRad="38100" dist="38100" dir="2700000" algn="tl">
                            <a:srgbClr val="000000">
                              <a:alpha val="43137"/>
                            </a:srgbClr>
                          </a:outerShdw>
                        </a:effectLst>
                      </a:endParaRPr>
                    </a:p>
                  </a:txBody>
                  <a:tcPr/>
                </a:tc>
                <a:tc>
                  <a:txBody>
                    <a:bodyPr/>
                    <a:lstStyle/>
                    <a:p>
                      <a:r>
                        <a:rPr lang="es-ES" sz="1800" dirty="0" smtClean="0">
                          <a:effectLst>
                            <a:outerShdw blurRad="38100" dist="38100" dir="2700000" algn="tl">
                              <a:srgbClr val="000000">
                                <a:alpha val="43137"/>
                              </a:srgbClr>
                            </a:outerShdw>
                          </a:effectLst>
                        </a:rPr>
                        <a:t>Regulación</a:t>
                      </a:r>
                      <a:endParaRPr lang="es-ES" sz="1800" dirty="0">
                        <a:effectLst>
                          <a:outerShdw blurRad="38100" dist="38100" dir="2700000" algn="tl">
                            <a:srgbClr val="000000">
                              <a:alpha val="43137"/>
                            </a:srgbClr>
                          </a:outerShdw>
                        </a:effectLst>
                      </a:endParaRPr>
                    </a:p>
                  </a:txBody>
                  <a:tcPr/>
                </a:tc>
              </a:tr>
              <a:tr h="2151999">
                <a:tc>
                  <a:txBody>
                    <a:bodyPr/>
                    <a:lstStyle/>
                    <a:p>
                      <a:pPr>
                        <a:spcBef>
                          <a:spcPts val="0"/>
                        </a:spcBef>
                      </a:pPr>
                      <a:r>
                        <a:rPr lang="es-ES" sz="1600" b="1" kern="1200" dirty="0" smtClean="0">
                          <a:solidFill>
                            <a:schemeClr val="dk1"/>
                          </a:solidFill>
                          <a:effectLst>
                            <a:outerShdw blurRad="38100" dist="38100" dir="2700000" algn="tl">
                              <a:srgbClr val="000000">
                                <a:alpha val="43137"/>
                              </a:srgbClr>
                            </a:outerShdw>
                          </a:effectLst>
                          <a:latin typeface="+mn-lt"/>
                          <a:ea typeface="+mn-ea"/>
                          <a:cs typeface="+mn-cs"/>
                        </a:rPr>
                        <a:t>Bienes de </a:t>
                      </a:r>
                    </a:p>
                    <a:p>
                      <a:pPr>
                        <a:spcBef>
                          <a:spcPts val="0"/>
                        </a:spcBef>
                      </a:pPr>
                      <a:r>
                        <a:rPr lang="es-ES" sz="1600" b="1" kern="1200" dirty="0" smtClean="0">
                          <a:solidFill>
                            <a:schemeClr val="dk1"/>
                          </a:solidFill>
                          <a:effectLst>
                            <a:outerShdw blurRad="38100" dist="38100" dir="2700000" algn="tl">
                              <a:srgbClr val="000000">
                                <a:alpha val="43137"/>
                              </a:srgbClr>
                            </a:outerShdw>
                          </a:effectLst>
                          <a:latin typeface="+mn-lt"/>
                          <a:ea typeface="+mn-ea"/>
                          <a:cs typeface="+mn-cs"/>
                        </a:rPr>
                        <a:t>Dominio Público</a:t>
                      </a:r>
                      <a:endParaRPr lang="es-ES" sz="1600" b="1" kern="1200" dirty="0">
                        <a:solidFill>
                          <a:schemeClr val="dk1"/>
                        </a:solidFill>
                        <a:effectLst>
                          <a:outerShdw blurRad="38100" dist="38100" dir="2700000" algn="tl">
                            <a:srgbClr val="000000">
                              <a:alpha val="43137"/>
                            </a:srgbClr>
                          </a:outerShdw>
                        </a:effectLst>
                        <a:latin typeface="+mn-lt"/>
                        <a:ea typeface="+mn-ea"/>
                        <a:cs typeface="+mn-cs"/>
                      </a:endParaRPr>
                    </a:p>
                  </a:txBody>
                  <a:tcPr/>
                </a:tc>
                <a:tc>
                  <a:txBody>
                    <a:bodyPr/>
                    <a:lstStyle/>
                    <a:p>
                      <a:pPr>
                        <a:spcBef>
                          <a:spcPts val="600"/>
                        </a:spcBef>
                      </a:pPr>
                      <a:r>
                        <a:rPr lang="es-ES" sz="1350" kern="1200" dirty="0" smtClean="0">
                          <a:solidFill>
                            <a:schemeClr val="dk1"/>
                          </a:solidFill>
                          <a:effectLst/>
                          <a:latin typeface="+mn-lt"/>
                          <a:ea typeface="+mn-ea"/>
                          <a:cs typeface="+mn-cs"/>
                        </a:rPr>
                        <a:t>Son bienes y derechos de dominio público los que, siendo de </a:t>
                      </a:r>
                      <a:r>
                        <a:rPr lang="es-ES" sz="1350" b="1" kern="1200" dirty="0" smtClean="0">
                          <a:solidFill>
                            <a:schemeClr val="dk1"/>
                          </a:solidFill>
                          <a:effectLst/>
                          <a:latin typeface="+mn-lt"/>
                          <a:ea typeface="+mn-ea"/>
                          <a:cs typeface="+mn-cs"/>
                        </a:rPr>
                        <a:t>titularidad pública</a:t>
                      </a:r>
                      <a:r>
                        <a:rPr lang="es-ES" sz="1350" kern="1200" dirty="0" smtClean="0">
                          <a:solidFill>
                            <a:schemeClr val="dk1"/>
                          </a:solidFill>
                          <a:effectLst/>
                          <a:latin typeface="+mn-lt"/>
                          <a:ea typeface="+mn-ea"/>
                          <a:cs typeface="+mn-cs"/>
                        </a:rPr>
                        <a:t>, </a:t>
                      </a:r>
                    </a:p>
                    <a:p>
                      <a:pPr marL="285750" indent="-285750">
                        <a:spcBef>
                          <a:spcPts val="600"/>
                        </a:spcBef>
                        <a:buFont typeface="Arial" panose="020B0604020202020204" pitchFamily="34" charset="0"/>
                        <a:buChar char="•"/>
                      </a:pPr>
                      <a:r>
                        <a:rPr lang="es-ES" sz="1350" kern="1200" dirty="0" smtClean="0">
                          <a:solidFill>
                            <a:schemeClr val="dk1"/>
                          </a:solidFill>
                          <a:effectLst/>
                          <a:latin typeface="+mn-lt"/>
                          <a:ea typeface="+mn-ea"/>
                          <a:cs typeface="+mn-cs"/>
                        </a:rPr>
                        <a:t>se encuentren </a:t>
                      </a:r>
                      <a:r>
                        <a:rPr lang="es-ES" sz="1350" b="1" kern="1200" dirty="0" smtClean="0">
                          <a:solidFill>
                            <a:schemeClr val="dk1"/>
                          </a:solidFill>
                          <a:effectLst/>
                          <a:latin typeface="+mn-lt"/>
                          <a:ea typeface="+mn-ea"/>
                          <a:cs typeface="+mn-cs"/>
                        </a:rPr>
                        <a:t>afectados al uso general o al servicio público</a:t>
                      </a:r>
                      <a:r>
                        <a:rPr lang="es-ES" sz="1350" kern="1200" dirty="0" smtClean="0">
                          <a:solidFill>
                            <a:schemeClr val="dk1"/>
                          </a:solidFill>
                          <a:effectLst/>
                          <a:latin typeface="+mn-lt"/>
                          <a:ea typeface="+mn-ea"/>
                          <a:cs typeface="+mn-cs"/>
                        </a:rPr>
                        <a:t>, </a:t>
                      </a:r>
                    </a:p>
                    <a:p>
                      <a:pPr marL="285750" indent="-285750">
                        <a:spcBef>
                          <a:spcPts val="600"/>
                        </a:spcBef>
                        <a:buFont typeface="Arial" panose="020B0604020202020204" pitchFamily="34" charset="0"/>
                        <a:buChar char="•"/>
                      </a:pPr>
                      <a:r>
                        <a:rPr lang="es-ES" sz="1350" kern="1200" dirty="0" smtClean="0">
                          <a:solidFill>
                            <a:schemeClr val="dk1"/>
                          </a:solidFill>
                          <a:effectLst/>
                          <a:latin typeface="+mn-lt"/>
                          <a:ea typeface="+mn-ea"/>
                          <a:cs typeface="+mn-cs"/>
                        </a:rPr>
                        <a:t>así como aquellos a los que una ley otorgue expresamente el carácter de </a:t>
                      </a:r>
                      <a:r>
                        <a:rPr lang="es-ES" sz="1350" kern="1200" dirty="0" err="1" smtClean="0">
                          <a:solidFill>
                            <a:schemeClr val="dk1"/>
                          </a:solidFill>
                          <a:effectLst/>
                          <a:latin typeface="+mn-lt"/>
                          <a:ea typeface="+mn-ea"/>
                          <a:cs typeface="+mn-cs"/>
                        </a:rPr>
                        <a:t>demaniales</a:t>
                      </a:r>
                      <a:r>
                        <a:rPr lang="es-ES" sz="1350" kern="1200" dirty="0" smtClean="0">
                          <a:solidFill>
                            <a:schemeClr val="dk1"/>
                          </a:solidFill>
                          <a:effectLst/>
                          <a:latin typeface="+mn-lt"/>
                          <a:ea typeface="+mn-ea"/>
                          <a:cs typeface="+mn-cs"/>
                        </a:rPr>
                        <a:t>.</a:t>
                      </a:r>
                      <a:endParaRPr lang="es-ES" dirty="0"/>
                    </a:p>
                  </a:txBody>
                  <a:tcPr/>
                </a:tc>
                <a:tc rowSpan="2">
                  <a:txBody>
                    <a:bodyPr/>
                    <a:lstStyle/>
                    <a:p>
                      <a:pPr marL="285750" marR="0" indent="-28575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s-ES" dirty="0" smtClean="0"/>
                        <a:t>Ley 33/2003, de 3 de noviembre, del Patrimonio de las Administraciones Públicas</a:t>
                      </a:r>
                    </a:p>
                    <a:p>
                      <a:pPr marL="285750" marR="0" indent="-28575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s-ES" dirty="0" smtClean="0"/>
                        <a:t>Real Decreto 1372/1986, de 13 de junio, por el que se aprueba el Reglamento de Bienes de las Entidades Locales</a:t>
                      </a:r>
                    </a:p>
                    <a:p>
                      <a:pPr marL="285750" marR="0" indent="-28575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s-ES" dirty="0" smtClean="0"/>
                        <a:t>Legislación sectorial</a:t>
                      </a:r>
                      <a:r>
                        <a:rPr lang="es-ES" baseline="0" dirty="0" smtClean="0"/>
                        <a:t> (Aguas, Costas, Montes, …)</a:t>
                      </a:r>
                      <a:endParaRPr lang="es-ES" dirty="0" smtClean="0"/>
                    </a:p>
                  </a:txBody>
                  <a:tcPr anchor="ctr"/>
                </a:tc>
              </a:tr>
              <a:tr h="1897157">
                <a:tc>
                  <a:txBody>
                    <a:bodyPr/>
                    <a:lstStyle/>
                    <a:p>
                      <a:pPr>
                        <a:spcBef>
                          <a:spcPts val="600"/>
                        </a:spcBef>
                      </a:pPr>
                      <a:r>
                        <a:rPr lang="es-ES" sz="1600" b="1" kern="1200" dirty="0" smtClean="0">
                          <a:solidFill>
                            <a:schemeClr val="dk1"/>
                          </a:solidFill>
                          <a:effectLst>
                            <a:outerShdw blurRad="38100" dist="38100" dir="2700000" algn="tl">
                              <a:srgbClr val="000000">
                                <a:alpha val="43137"/>
                              </a:srgbClr>
                            </a:outerShdw>
                          </a:effectLst>
                          <a:latin typeface="+mn-lt"/>
                          <a:ea typeface="+mn-ea"/>
                          <a:cs typeface="+mn-cs"/>
                        </a:rPr>
                        <a:t>Bienes patrimoniales</a:t>
                      </a:r>
                      <a:endParaRPr lang="es-ES" sz="1600" b="1" kern="1200" dirty="0">
                        <a:solidFill>
                          <a:schemeClr val="dk1"/>
                        </a:solidFill>
                        <a:effectLst>
                          <a:outerShdw blurRad="38100" dist="38100" dir="2700000" algn="tl">
                            <a:srgbClr val="000000">
                              <a:alpha val="43137"/>
                            </a:srgbClr>
                          </a:outerShdw>
                        </a:effectLst>
                        <a:latin typeface="+mn-lt"/>
                        <a:ea typeface="+mn-ea"/>
                        <a:cs typeface="+mn-cs"/>
                      </a:endParaRPr>
                    </a:p>
                  </a:txBody>
                  <a:tcPr/>
                </a:tc>
                <a:tc>
                  <a:txBody>
                    <a:bodyPr/>
                    <a:lstStyle/>
                    <a:p>
                      <a:pPr marL="0" marR="0" indent="0" algn="l" defTabSz="685800" rtl="0" eaLnBrk="1" fontAlgn="auto" latinLnBrk="0" hangingPunct="1">
                        <a:lnSpc>
                          <a:spcPct val="100000"/>
                        </a:lnSpc>
                        <a:spcBef>
                          <a:spcPts val="600"/>
                        </a:spcBef>
                        <a:spcAft>
                          <a:spcPts val="0"/>
                        </a:spcAft>
                        <a:buClrTx/>
                        <a:buSzTx/>
                        <a:buFontTx/>
                        <a:buNone/>
                        <a:tabLst/>
                        <a:defRPr/>
                      </a:pPr>
                      <a:r>
                        <a:rPr lang="es-ES" sz="1350" kern="1200" dirty="0" smtClean="0">
                          <a:solidFill>
                            <a:schemeClr val="dk1"/>
                          </a:solidFill>
                          <a:effectLst/>
                          <a:latin typeface="+mn-lt"/>
                          <a:ea typeface="+mn-ea"/>
                          <a:cs typeface="+mn-cs"/>
                        </a:rPr>
                        <a:t>Son bienes y derechos de dominio privado o patrimoniales los que, siendo de titularidad de las Administraciones públicas, no tengan el carácter de </a:t>
                      </a:r>
                      <a:r>
                        <a:rPr lang="es-ES" sz="1350" kern="1200" dirty="0" err="1" smtClean="0">
                          <a:solidFill>
                            <a:schemeClr val="dk1"/>
                          </a:solidFill>
                          <a:effectLst/>
                          <a:latin typeface="+mn-lt"/>
                          <a:ea typeface="+mn-ea"/>
                          <a:cs typeface="+mn-cs"/>
                        </a:rPr>
                        <a:t>demaniales</a:t>
                      </a:r>
                      <a:r>
                        <a:rPr lang="es-ES" sz="1350" kern="1200" dirty="0" smtClean="0">
                          <a:solidFill>
                            <a:schemeClr val="dk1"/>
                          </a:solidFill>
                          <a:effectLst/>
                          <a:latin typeface="+mn-lt"/>
                          <a:ea typeface="+mn-ea"/>
                          <a:cs typeface="+mn-cs"/>
                        </a:rPr>
                        <a:t>.</a:t>
                      </a:r>
                      <a:endParaRPr lang="es-ES" dirty="0" smtClean="0"/>
                    </a:p>
                  </a:txBody>
                  <a:tcPr/>
                </a:tc>
                <a:tc vMerge="1">
                  <a:txBody>
                    <a:bodyPr/>
                    <a:lstStyle/>
                    <a:p>
                      <a:endParaRPr lang="es-ES" dirty="0"/>
                    </a:p>
                  </a:txBody>
                  <a:tcPr/>
                </a:tc>
              </a:tr>
            </a:tbl>
          </a:graphicData>
        </a:graphic>
      </p:graphicFrame>
    </p:spTree>
    <p:extLst>
      <p:ext uri="{BB962C8B-B14F-4D97-AF65-F5344CB8AC3E}">
        <p14:creationId xmlns:p14="http://schemas.microsoft.com/office/powerpoint/2010/main" val="14647279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a:latin typeface="Gill Sans MT" panose="020B0502020104020203" pitchFamily="34" charset="0"/>
              </a:rPr>
              <a:t>Conceptos jurídicos Derecho </a:t>
            </a:r>
            <a:r>
              <a:rPr lang="es-ES" sz="2800" dirty="0" smtClean="0">
                <a:latin typeface="Gill Sans MT" panose="020B0502020104020203" pitchFamily="34" charset="0"/>
              </a:rPr>
              <a:t>público </a:t>
            </a:r>
            <a:r>
              <a:rPr lang="es-ES" sz="2800" dirty="0">
                <a:latin typeface="Gill Sans MT" panose="020B0502020104020203" pitchFamily="34" charset="0"/>
              </a:rPr>
              <a:t>(II)</a:t>
            </a:r>
            <a:endParaRPr lang="es-ES" sz="2800" dirty="0"/>
          </a:p>
        </p:txBody>
      </p:sp>
      <p:graphicFrame>
        <p:nvGraphicFramePr>
          <p:cNvPr id="4" name="3 Tabla"/>
          <p:cNvGraphicFramePr>
            <a:graphicFrameLocks noGrp="1"/>
          </p:cNvGraphicFramePr>
          <p:nvPr>
            <p:extLst/>
          </p:nvPr>
        </p:nvGraphicFramePr>
        <p:xfrm>
          <a:off x="701040" y="1889760"/>
          <a:ext cx="7825740" cy="4076701"/>
        </p:xfrm>
        <a:graphic>
          <a:graphicData uri="http://schemas.openxmlformats.org/drawingml/2006/table">
            <a:tbl>
              <a:tblPr firstRow="1" bandRow="1">
                <a:tableStyleId>{5C22544A-7EE6-4342-B048-85BDC9FD1C3A}</a:tableStyleId>
              </a:tblPr>
              <a:tblGrid>
                <a:gridCol w="3337161"/>
                <a:gridCol w="4488579"/>
              </a:tblGrid>
              <a:tr h="494762">
                <a:tc>
                  <a:txBody>
                    <a:bodyPr/>
                    <a:lstStyle/>
                    <a:p>
                      <a:r>
                        <a:rPr lang="es-ES" sz="1800" dirty="0" smtClean="0">
                          <a:effectLst>
                            <a:outerShdw blurRad="38100" dist="38100" dir="2700000" algn="tl">
                              <a:srgbClr val="000000">
                                <a:alpha val="43137"/>
                              </a:srgbClr>
                            </a:outerShdw>
                          </a:effectLst>
                        </a:rPr>
                        <a:t>Figura</a:t>
                      </a:r>
                      <a:endParaRPr lang="es-ES" sz="1800" dirty="0">
                        <a:effectLst>
                          <a:outerShdw blurRad="38100" dist="38100" dir="2700000" algn="tl">
                            <a:srgbClr val="000000">
                              <a:alpha val="43137"/>
                            </a:srgbClr>
                          </a:outerShdw>
                        </a:effectLst>
                      </a:endParaRPr>
                    </a:p>
                  </a:txBody>
                  <a:tcPr/>
                </a:tc>
                <a:tc>
                  <a:txBody>
                    <a:bodyPr/>
                    <a:lstStyle/>
                    <a:p>
                      <a:r>
                        <a:rPr lang="es-ES" sz="1800" dirty="0" smtClean="0">
                          <a:effectLst>
                            <a:outerShdw blurRad="38100" dist="38100" dir="2700000" algn="tl">
                              <a:srgbClr val="000000">
                                <a:alpha val="43137"/>
                              </a:srgbClr>
                            </a:outerShdw>
                          </a:effectLst>
                        </a:rPr>
                        <a:t>Características</a:t>
                      </a:r>
                      <a:endParaRPr lang="es-ES" sz="1800" dirty="0">
                        <a:effectLst>
                          <a:outerShdw blurRad="38100" dist="38100" dir="2700000" algn="tl">
                            <a:srgbClr val="000000">
                              <a:alpha val="43137"/>
                            </a:srgbClr>
                          </a:outerShdw>
                        </a:effectLst>
                      </a:endParaRPr>
                    </a:p>
                  </a:txBody>
                  <a:tcPr/>
                </a:tc>
              </a:tr>
              <a:tr h="494762">
                <a:tc>
                  <a:txBody>
                    <a:bodyPr/>
                    <a:lstStyle/>
                    <a:p>
                      <a:r>
                        <a:rPr lang="es-ES" sz="1600" b="1" dirty="0" smtClean="0">
                          <a:effectLst>
                            <a:outerShdw blurRad="38100" dist="38100" dir="2700000" algn="tl">
                              <a:srgbClr val="000000">
                                <a:alpha val="43137"/>
                              </a:srgbClr>
                            </a:outerShdw>
                          </a:effectLst>
                        </a:rPr>
                        <a:t>Autorización (Dominio Público)</a:t>
                      </a:r>
                      <a:endParaRPr lang="es-ES" sz="1600" b="1" dirty="0">
                        <a:effectLst>
                          <a:outerShdw blurRad="38100" dist="38100" dir="2700000" algn="tl">
                            <a:srgbClr val="000000">
                              <a:alpha val="43137"/>
                            </a:srgbClr>
                          </a:outerShdw>
                        </a:effectLst>
                      </a:endParaRPr>
                    </a:p>
                  </a:txBody>
                  <a:tcPr/>
                </a:tc>
                <a:tc>
                  <a:txBody>
                    <a:bodyPr/>
                    <a:lstStyle/>
                    <a:p>
                      <a:r>
                        <a:rPr lang="es-ES" dirty="0" smtClean="0"/>
                        <a:t>Uso Común Especial. Derecho</a:t>
                      </a:r>
                      <a:r>
                        <a:rPr lang="es-ES" baseline="0" dirty="0" smtClean="0"/>
                        <a:t> administrativo</a:t>
                      </a:r>
                      <a:endParaRPr lang="es-ES" dirty="0"/>
                    </a:p>
                  </a:txBody>
                  <a:tcPr/>
                </a:tc>
              </a:tr>
              <a:tr h="494762">
                <a:tc>
                  <a:txBody>
                    <a:bodyPr/>
                    <a:lstStyle/>
                    <a:p>
                      <a:r>
                        <a:rPr lang="es-ES" sz="1600" b="1" dirty="0" smtClean="0">
                          <a:effectLst>
                            <a:outerShdw blurRad="38100" dist="38100" dir="2700000" algn="tl">
                              <a:srgbClr val="000000">
                                <a:alpha val="43137"/>
                              </a:srgbClr>
                            </a:outerShdw>
                          </a:effectLst>
                        </a:rPr>
                        <a:t>Concesión (Dominio Público)</a:t>
                      </a:r>
                      <a:endParaRPr lang="es-ES" sz="1600" b="1" dirty="0">
                        <a:effectLst>
                          <a:outerShdw blurRad="38100" dist="38100" dir="2700000" algn="tl">
                            <a:srgbClr val="000000">
                              <a:alpha val="43137"/>
                            </a:srgbClr>
                          </a:outerShdw>
                        </a:effectLst>
                      </a:endParaRPr>
                    </a:p>
                  </a:txBody>
                  <a:tcPr/>
                </a:tc>
                <a:tc>
                  <a:txBody>
                    <a:bodyPr/>
                    <a:lstStyle/>
                    <a:p>
                      <a:r>
                        <a:rPr lang="es-ES" dirty="0" smtClean="0"/>
                        <a:t>Uso</a:t>
                      </a:r>
                      <a:r>
                        <a:rPr lang="es-ES" baseline="0" dirty="0" smtClean="0"/>
                        <a:t> Privativo. </a:t>
                      </a:r>
                      <a:r>
                        <a:rPr lang="es-ES" dirty="0" smtClean="0"/>
                        <a:t>Derecho</a:t>
                      </a:r>
                      <a:r>
                        <a:rPr lang="es-ES" baseline="0" dirty="0" smtClean="0"/>
                        <a:t> administrativo</a:t>
                      </a:r>
                      <a:endParaRPr lang="es-ES" dirty="0"/>
                    </a:p>
                  </a:txBody>
                  <a:tcPr/>
                </a:tc>
              </a:tr>
              <a:tr h="2592415">
                <a:tc>
                  <a:txBody>
                    <a:bodyPr/>
                    <a:lstStyle/>
                    <a:p>
                      <a:r>
                        <a:rPr lang="es-ES" sz="1600" b="1" dirty="0" smtClean="0">
                          <a:effectLst>
                            <a:outerShdw blurRad="38100" dist="38100" dir="2700000" algn="tl">
                              <a:srgbClr val="000000">
                                <a:alpha val="43137"/>
                              </a:srgbClr>
                            </a:outerShdw>
                          </a:effectLst>
                        </a:rPr>
                        <a:t>Cesión de uso, arrendamiento, etc.</a:t>
                      </a:r>
                      <a:endParaRPr lang="es-ES" sz="1600" b="1" dirty="0">
                        <a:effectLst>
                          <a:outerShdw blurRad="38100" dist="38100" dir="2700000" algn="tl">
                            <a:srgbClr val="000000">
                              <a:alpha val="43137"/>
                            </a:srgbClr>
                          </a:outerShdw>
                        </a:effectLst>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s-ES" dirty="0" smtClean="0"/>
                        <a:t>Contrato de derecho Civil. Libertad de pactos.</a:t>
                      </a:r>
                    </a:p>
                    <a:p>
                      <a:r>
                        <a:rPr lang="es-ES" dirty="0" smtClean="0"/>
                        <a:t>La explotación de los bienes o derechos patrimoniales podrá efectuarse a través de cualquier negocio jurídico, típico o atípico. Artículo 106 LPAAPP. </a:t>
                      </a:r>
                    </a:p>
                    <a:p>
                      <a:endParaRPr lang="es-ES" dirty="0"/>
                    </a:p>
                  </a:txBody>
                  <a:tcPr/>
                </a:tc>
              </a:tr>
            </a:tbl>
          </a:graphicData>
        </a:graphic>
      </p:graphicFrame>
    </p:spTree>
    <p:extLst>
      <p:ext uri="{BB962C8B-B14F-4D97-AF65-F5344CB8AC3E}">
        <p14:creationId xmlns:p14="http://schemas.microsoft.com/office/powerpoint/2010/main" val="16099399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54050" y="68792"/>
            <a:ext cx="7886700" cy="1325563"/>
          </a:xfrm>
        </p:spPr>
        <p:txBody>
          <a:bodyPr>
            <a:normAutofit/>
          </a:bodyPr>
          <a:lstStyle/>
          <a:p>
            <a:r>
              <a:rPr lang="es-ES" sz="2800" dirty="0">
                <a:latin typeface="Gill Sans MT" panose="020B0502020104020203" pitchFamily="34" charset="0"/>
              </a:rPr>
              <a:t>Conceptos jurídicos Derecho </a:t>
            </a:r>
            <a:r>
              <a:rPr lang="es-ES" sz="2800" dirty="0" smtClean="0">
                <a:latin typeface="Gill Sans MT" panose="020B0502020104020203" pitchFamily="34" charset="0"/>
              </a:rPr>
              <a:t>público </a:t>
            </a:r>
            <a:r>
              <a:rPr lang="es-ES" sz="2800" dirty="0">
                <a:latin typeface="Gill Sans MT" panose="020B0502020104020203" pitchFamily="34" charset="0"/>
              </a:rPr>
              <a:t>(</a:t>
            </a:r>
            <a:r>
              <a:rPr lang="es-ES" sz="2800" dirty="0" smtClean="0">
                <a:latin typeface="Gill Sans MT" panose="020B0502020104020203" pitchFamily="34" charset="0"/>
              </a:rPr>
              <a:t>III)</a:t>
            </a:r>
            <a:endParaRPr lang="es-ES" sz="2800" dirty="0"/>
          </a:p>
        </p:txBody>
      </p:sp>
      <p:graphicFrame>
        <p:nvGraphicFramePr>
          <p:cNvPr id="4" name="3 Tabla"/>
          <p:cNvGraphicFramePr>
            <a:graphicFrameLocks noGrp="1"/>
          </p:cNvGraphicFramePr>
          <p:nvPr>
            <p:extLst/>
          </p:nvPr>
        </p:nvGraphicFramePr>
        <p:xfrm>
          <a:off x="626531" y="1320797"/>
          <a:ext cx="7924801" cy="4707470"/>
        </p:xfrm>
        <a:graphic>
          <a:graphicData uri="http://schemas.openxmlformats.org/drawingml/2006/table">
            <a:tbl>
              <a:tblPr firstRow="1" bandRow="1">
                <a:tableStyleId>{5C22544A-7EE6-4342-B048-85BDC9FD1C3A}</a:tableStyleId>
              </a:tblPr>
              <a:tblGrid>
                <a:gridCol w="2627939"/>
                <a:gridCol w="5296862"/>
              </a:tblGrid>
              <a:tr h="440007">
                <a:tc>
                  <a:txBody>
                    <a:bodyPr/>
                    <a:lstStyle/>
                    <a:p>
                      <a:r>
                        <a:rPr lang="es-ES" sz="1600" dirty="0" smtClean="0"/>
                        <a:t>Figura</a:t>
                      </a:r>
                      <a:endParaRPr lang="es-ES" sz="1600" dirty="0"/>
                    </a:p>
                  </a:txBody>
                  <a:tcPr/>
                </a:tc>
                <a:tc>
                  <a:txBody>
                    <a:bodyPr/>
                    <a:lstStyle/>
                    <a:p>
                      <a:r>
                        <a:rPr lang="es-ES" sz="1600" dirty="0" smtClean="0"/>
                        <a:t>Características</a:t>
                      </a:r>
                      <a:endParaRPr lang="es-ES" sz="1600" dirty="0"/>
                    </a:p>
                  </a:txBody>
                  <a:tcPr/>
                </a:tc>
              </a:tr>
              <a:tr h="2423051">
                <a:tc>
                  <a:txBody>
                    <a:bodyPr/>
                    <a:lstStyle/>
                    <a:p>
                      <a:r>
                        <a:rPr lang="es-ES" sz="1600" b="1" dirty="0" smtClean="0">
                          <a:effectLst>
                            <a:outerShdw blurRad="38100" dist="38100" dir="2700000" algn="tl">
                              <a:srgbClr val="000000">
                                <a:alpha val="43137"/>
                              </a:srgbClr>
                            </a:outerShdw>
                          </a:effectLst>
                        </a:rPr>
                        <a:t>Gestión directa</a:t>
                      </a:r>
                      <a:endParaRPr lang="es-ES" sz="1600" b="1" dirty="0">
                        <a:effectLst>
                          <a:outerShdw blurRad="38100" dist="38100" dir="2700000" algn="tl">
                            <a:srgbClr val="000000">
                              <a:alpha val="43137"/>
                            </a:srgbClr>
                          </a:outerShdw>
                        </a:effectLst>
                      </a:endParaRPr>
                    </a:p>
                  </a:txBody>
                  <a:tcPr/>
                </a:tc>
                <a:tc>
                  <a:txBody>
                    <a:bodyPr/>
                    <a:lstStyle/>
                    <a:p>
                      <a:r>
                        <a:rPr lang="es-ES" sz="1600" dirty="0" smtClean="0"/>
                        <a:t>Realicen las Corporaciones locales por sí mismas o mediante Organismos exclusivamente dependientes de ellas:</a:t>
                      </a:r>
                    </a:p>
                    <a:p>
                      <a:pPr marL="449263" indent="0"/>
                      <a:r>
                        <a:rPr lang="es-ES" sz="1600" dirty="0" smtClean="0"/>
                        <a:t>1.ª Gestión por la Corporación:</a:t>
                      </a:r>
                    </a:p>
                    <a:p>
                      <a:pPr marL="719138" indent="0"/>
                      <a:r>
                        <a:rPr lang="es-ES" sz="1600" dirty="0" smtClean="0"/>
                        <a:t>a) sin órgano especial de administración; o</a:t>
                      </a:r>
                    </a:p>
                    <a:p>
                      <a:pPr marL="719138" indent="0"/>
                      <a:r>
                        <a:rPr lang="es-ES" sz="1600" dirty="0" smtClean="0"/>
                        <a:t>b) con órgano especial de administración.</a:t>
                      </a:r>
                    </a:p>
                    <a:p>
                      <a:pPr marL="449263" indent="0"/>
                      <a:r>
                        <a:rPr lang="es-ES" sz="1600" dirty="0" smtClean="0"/>
                        <a:t>2.ª Fundación pública del servicio.</a:t>
                      </a:r>
                    </a:p>
                    <a:p>
                      <a:pPr marL="449263" indent="0"/>
                      <a:r>
                        <a:rPr lang="es-ES" sz="1600" dirty="0" smtClean="0"/>
                        <a:t>3.ª Sociedad privada, municipal o provincial.</a:t>
                      </a:r>
                    </a:p>
                    <a:p>
                      <a:endParaRPr lang="es-ES" sz="1600" dirty="0"/>
                    </a:p>
                  </a:txBody>
                  <a:tcPr/>
                </a:tc>
              </a:tr>
              <a:tr h="1844412">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s-ES" sz="1600" b="1" dirty="0" smtClean="0">
                          <a:effectLst>
                            <a:outerShdw blurRad="38100" dist="38100" dir="2700000" algn="tl">
                              <a:srgbClr val="000000">
                                <a:alpha val="43137"/>
                              </a:srgbClr>
                            </a:outerShdw>
                          </a:effectLst>
                        </a:rPr>
                        <a:t>Gestión indirecta</a:t>
                      </a:r>
                    </a:p>
                  </a:txBody>
                  <a:tcPr/>
                </a:tc>
                <a:tc>
                  <a:txBody>
                    <a:bodyPr/>
                    <a:lstStyle/>
                    <a:p>
                      <a:r>
                        <a:rPr lang="es-ES" sz="1600" dirty="0" smtClean="0"/>
                        <a:t>Los servicios de competencia de las Corporaciones locales podrán prestarse indirectamente con arreglo a las siguientes formas:</a:t>
                      </a:r>
                    </a:p>
                    <a:p>
                      <a:pPr marL="627063" indent="0"/>
                      <a:r>
                        <a:rPr lang="es-ES" sz="1600" dirty="0" smtClean="0"/>
                        <a:t>a) concesión</a:t>
                      </a:r>
                    </a:p>
                    <a:p>
                      <a:pPr marL="627063" indent="0"/>
                      <a:r>
                        <a:rPr lang="es-ES" sz="1600" dirty="0" smtClean="0"/>
                        <a:t>b) arrendamiento y</a:t>
                      </a:r>
                    </a:p>
                    <a:p>
                      <a:pPr marL="627063" indent="0"/>
                      <a:r>
                        <a:rPr lang="es-ES" sz="1600" dirty="0" smtClean="0"/>
                        <a:t>c) concierto.</a:t>
                      </a:r>
                      <a:endParaRPr lang="es-ES" sz="1600" dirty="0"/>
                    </a:p>
                  </a:txBody>
                  <a:tcPr/>
                </a:tc>
              </a:tr>
            </a:tbl>
          </a:graphicData>
        </a:graphic>
      </p:graphicFrame>
    </p:spTree>
    <p:extLst>
      <p:ext uri="{BB962C8B-B14F-4D97-AF65-F5344CB8AC3E}">
        <p14:creationId xmlns:p14="http://schemas.microsoft.com/office/powerpoint/2010/main" val="16169403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200" b="1" dirty="0">
                <a:solidFill>
                  <a:srgbClr val="92D050"/>
                </a:solidFill>
                <a:effectLst>
                  <a:outerShdw blurRad="38100" dist="38100" dir="2700000" algn="tl">
                    <a:srgbClr val="000000">
                      <a:alpha val="43137"/>
                    </a:srgbClr>
                  </a:outerShdw>
                </a:effectLst>
                <a:latin typeface="Gill Sans MT" panose="020B0502020104020203" pitchFamily="34" charset="0"/>
              </a:rPr>
              <a:t>Presupuestos de la iniciativa de </a:t>
            </a:r>
            <a:r>
              <a:rPr lang="es-ES" sz="3200" b="1" dirty="0" err="1">
                <a:solidFill>
                  <a:srgbClr val="92D050"/>
                </a:solidFill>
                <a:effectLst>
                  <a:outerShdw blurRad="38100" dist="38100" dir="2700000" algn="tl">
                    <a:srgbClr val="000000">
                      <a:alpha val="43137"/>
                    </a:srgbClr>
                  </a:outerShdw>
                </a:effectLst>
                <a:latin typeface="Gill Sans MT" panose="020B0502020104020203" pitchFamily="34" charset="0"/>
              </a:rPr>
              <a:t>Cdt</a:t>
            </a:r>
            <a:endParaRPr lang="es-ES" sz="3200" b="1" dirty="0">
              <a:solidFill>
                <a:srgbClr val="92D050"/>
              </a:solidFill>
              <a:effectLst>
                <a:outerShdw blurRad="38100" dist="38100" dir="2700000" algn="tl">
                  <a:srgbClr val="000000">
                    <a:alpha val="43137"/>
                  </a:srgbClr>
                </a:outerShdw>
              </a:effectLst>
              <a:latin typeface="Gill Sans MT" panose="020B0502020104020203" pitchFamily="34" charset="0"/>
            </a:endParaRPr>
          </a:p>
        </p:txBody>
      </p:sp>
      <p:sp>
        <p:nvSpPr>
          <p:cNvPr id="3" name="Marcador de contenido 2"/>
          <p:cNvSpPr>
            <a:spLocks noGrp="1"/>
          </p:cNvSpPr>
          <p:nvPr>
            <p:ph idx="1"/>
          </p:nvPr>
        </p:nvSpPr>
        <p:spPr>
          <a:xfrm>
            <a:off x="762000" y="1783291"/>
            <a:ext cx="7753350" cy="1087835"/>
          </a:xfrm>
        </p:spPr>
        <p:txBody>
          <a:bodyPr>
            <a:normAutofit/>
          </a:bodyPr>
          <a:lstStyle/>
          <a:p>
            <a:r>
              <a:rPr lang="es-ES" sz="3200" dirty="0" smtClean="0"/>
              <a:t>Adquisición de </a:t>
            </a:r>
            <a:r>
              <a:rPr lang="es-ES" sz="3200" b="1" dirty="0" smtClean="0"/>
              <a:t>derechos para orientarlos </a:t>
            </a:r>
            <a:r>
              <a:rPr lang="es-ES" sz="3200" dirty="0" smtClean="0"/>
              <a:t>a la conservación.</a:t>
            </a:r>
          </a:p>
        </p:txBody>
      </p:sp>
      <p:sp>
        <p:nvSpPr>
          <p:cNvPr id="4" name="Marcador de contenido 2"/>
          <p:cNvSpPr txBox="1">
            <a:spLocks/>
          </p:cNvSpPr>
          <p:nvPr/>
        </p:nvSpPr>
        <p:spPr>
          <a:xfrm>
            <a:off x="695325" y="4247616"/>
            <a:ext cx="7886700" cy="113374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sz="3200" dirty="0" smtClean="0"/>
              <a:t>Se tiene que </a:t>
            </a:r>
            <a:r>
              <a:rPr lang="es-ES" sz="3200" b="1" dirty="0" smtClean="0"/>
              <a:t>construir la relación </a:t>
            </a:r>
            <a:r>
              <a:rPr lang="es-ES" sz="3200" dirty="0" smtClean="0"/>
              <a:t>entre las partes y cuidarla en el tiempo.</a:t>
            </a:r>
          </a:p>
          <a:p>
            <a:endParaRPr lang="es-ES" sz="3200" dirty="0"/>
          </a:p>
        </p:txBody>
      </p:sp>
      <p:sp>
        <p:nvSpPr>
          <p:cNvPr id="5" name="Marcador de contenido 2"/>
          <p:cNvSpPr txBox="1">
            <a:spLocks/>
          </p:cNvSpPr>
          <p:nvPr/>
        </p:nvSpPr>
        <p:spPr>
          <a:xfrm>
            <a:off x="695325" y="3040854"/>
            <a:ext cx="7886700" cy="108783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sz="3200" dirty="0" smtClean="0"/>
              <a:t>Requiere la </a:t>
            </a:r>
            <a:r>
              <a:rPr lang="es-ES" sz="3200" b="1" dirty="0" smtClean="0"/>
              <a:t>gestión de la conservación </a:t>
            </a:r>
            <a:r>
              <a:rPr lang="es-ES" sz="3200" dirty="0" smtClean="0"/>
              <a:t>a corto, medio y largo plazo. </a:t>
            </a:r>
          </a:p>
          <a:p>
            <a:endParaRPr lang="es-ES" sz="3200" dirty="0"/>
          </a:p>
        </p:txBody>
      </p:sp>
    </p:spTree>
    <p:extLst>
      <p:ext uri="{BB962C8B-B14F-4D97-AF65-F5344CB8AC3E}">
        <p14:creationId xmlns:p14="http://schemas.microsoft.com/office/powerpoint/2010/main" val="317656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94784" y="238126"/>
            <a:ext cx="7886700" cy="1325563"/>
          </a:xfrm>
        </p:spPr>
        <p:txBody>
          <a:bodyPr>
            <a:normAutofit/>
          </a:bodyPr>
          <a:lstStyle/>
          <a:p>
            <a:r>
              <a:rPr lang="es-ES" sz="2800" dirty="0">
                <a:latin typeface="Gill Sans MT" panose="020B0502020104020203" pitchFamily="34" charset="0"/>
              </a:rPr>
              <a:t>Conceptos jurídicos Derecho públicos (II)</a:t>
            </a:r>
            <a:endParaRPr lang="es-ES" sz="2800" dirty="0"/>
          </a:p>
        </p:txBody>
      </p:sp>
      <p:graphicFrame>
        <p:nvGraphicFramePr>
          <p:cNvPr id="3" name="2 Tabla"/>
          <p:cNvGraphicFramePr>
            <a:graphicFrameLocks noGrp="1"/>
          </p:cNvGraphicFramePr>
          <p:nvPr>
            <p:extLst/>
          </p:nvPr>
        </p:nvGraphicFramePr>
        <p:xfrm>
          <a:off x="626532" y="1320797"/>
          <a:ext cx="7984066" cy="5247640"/>
        </p:xfrm>
        <a:graphic>
          <a:graphicData uri="http://schemas.openxmlformats.org/drawingml/2006/table">
            <a:tbl>
              <a:tblPr firstRow="1" bandRow="1">
                <a:tableStyleId>{5C22544A-7EE6-4342-B048-85BDC9FD1C3A}</a:tableStyleId>
              </a:tblPr>
              <a:tblGrid>
                <a:gridCol w="1245807"/>
                <a:gridCol w="2213820"/>
                <a:gridCol w="4524439"/>
              </a:tblGrid>
              <a:tr h="370840">
                <a:tc>
                  <a:txBody>
                    <a:bodyPr/>
                    <a:lstStyle/>
                    <a:p>
                      <a:r>
                        <a:rPr lang="es-ES" sz="1600" dirty="0" smtClean="0"/>
                        <a:t>Figura</a:t>
                      </a:r>
                      <a:endParaRPr lang="es-ES" sz="1600" dirty="0"/>
                    </a:p>
                  </a:txBody>
                  <a:tcPr/>
                </a:tc>
                <a:tc>
                  <a:txBody>
                    <a:bodyPr/>
                    <a:lstStyle/>
                    <a:p>
                      <a:r>
                        <a:rPr lang="es-ES" sz="1600" dirty="0" smtClean="0"/>
                        <a:t>Regulación</a:t>
                      </a:r>
                      <a:endParaRPr lang="es-ES" sz="1600" dirty="0"/>
                    </a:p>
                  </a:txBody>
                  <a:tcPr/>
                </a:tc>
                <a:tc>
                  <a:txBody>
                    <a:bodyPr/>
                    <a:lstStyle/>
                    <a:p>
                      <a:r>
                        <a:rPr lang="es-ES" sz="1600" dirty="0" smtClean="0"/>
                        <a:t>Características</a:t>
                      </a:r>
                      <a:endParaRPr lang="es-ES" sz="1600" dirty="0"/>
                    </a:p>
                  </a:txBody>
                  <a:tcPr/>
                </a:tc>
              </a:tr>
              <a:tr h="370840">
                <a:tc>
                  <a:txBody>
                    <a:bodyPr/>
                    <a:lstStyle/>
                    <a:p>
                      <a:r>
                        <a:rPr lang="es-ES" sz="1600" b="1" dirty="0" smtClean="0">
                          <a:effectLst>
                            <a:outerShdw blurRad="38100" dist="38100" dir="2700000" algn="tl">
                              <a:srgbClr val="000000">
                                <a:alpha val="43137"/>
                              </a:srgbClr>
                            </a:outerShdw>
                          </a:effectLst>
                        </a:rPr>
                        <a:t>Convenio </a:t>
                      </a:r>
                      <a:endParaRPr lang="es-ES" sz="1600" b="1" dirty="0">
                        <a:effectLst>
                          <a:outerShdw blurRad="38100" dist="38100" dir="2700000" algn="tl">
                            <a:srgbClr val="000000">
                              <a:alpha val="43137"/>
                            </a:srgbClr>
                          </a:outerShdw>
                        </a:effectLst>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s-ES" sz="1350" b="0" kern="1200" dirty="0" smtClean="0">
                          <a:solidFill>
                            <a:schemeClr val="dk1"/>
                          </a:solidFill>
                          <a:effectLst/>
                          <a:latin typeface="+mn-lt"/>
                          <a:ea typeface="+mn-ea"/>
                          <a:cs typeface="+mn-cs"/>
                        </a:rPr>
                        <a:t>Ley 40/2015, de 1 de octubre, de Régimen Jurídico del Sector Público.</a:t>
                      </a:r>
                    </a:p>
                  </a:txBody>
                  <a:tcPr/>
                </a:tc>
                <a:tc>
                  <a:txBody>
                    <a:bodyPr/>
                    <a:lstStyle/>
                    <a:p>
                      <a:r>
                        <a:rPr lang="es-ES" sz="1350" kern="1200" dirty="0" smtClean="0">
                          <a:solidFill>
                            <a:schemeClr val="dk1"/>
                          </a:solidFill>
                          <a:effectLst/>
                          <a:latin typeface="+mn-lt"/>
                          <a:ea typeface="+mn-ea"/>
                          <a:cs typeface="+mn-cs"/>
                        </a:rPr>
                        <a:t>Acuerdos con efectos jurídicos adoptados por las Administraciones Públicas, los organismos públicos y entidades de derecho público vinculados o dependientes o las Universidades públicas entre sí o con sujetos de derecho privado para un fin común.</a:t>
                      </a:r>
                    </a:p>
                    <a:p>
                      <a:r>
                        <a:rPr lang="es-ES" sz="1350" kern="1200" dirty="0" smtClean="0">
                          <a:solidFill>
                            <a:schemeClr val="dk1"/>
                          </a:solidFill>
                          <a:effectLst/>
                          <a:latin typeface="+mn-lt"/>
                          <a:ea typeface="+mn-ea"/>
                          <a:cs typeface="+mn-cs"/>
                        </a:rPr>
                        <a:t>No podrán tener por objeto prestaciones propias de los contratos</a:t>
                      </a:r>
                      <a:endParaRPr lang="es-ES" sz="1600" dirty="0"/>
                    </a:p>
                  </a:txBody>
                  <a:tcPr/>
                </a:tc>
              </a:tr>
              <a:tr h="370840">
                <a:tc>
                  <a:txBody>
                    <a:bodyPr/>
                    <a:lstStyle/>
                    <a:p>
                      <a:r>
                        <a:rPr lang="es-ES" sz="1600" b="1" dirty="0" smtClean="0">
                          <a:effectLst>
                            <a:outerShdw blurRad="38100" dist="38100" dir="2700000" algn="tl">
                              <a:srgbClr val="000000">
                                <a:alpha val="43137"/>
                              </a:srgbClr>
                            </a:outerShdw>
                          </a:effectLst>
                        </a:rPr>
                        <a:t>Subvención</a:t>
                      </a:r>
                      <a:endParaRPr lang="es-ES" sz="1600" b="1" dirty="0">
                        <a:effectLst>
                          <a:outerShdw blurRad="38100" dist="38100" dir="2700000" algn="tl">
                            <a:srgbClr val="000000">
                              <a:alpha val="43137"/>
                            </a:srgbClr>
                          </a:outerShdw>
                        </a:effectLst>
                      </a:endParaRPr>
                    </a:p>
                  </a:txBody>
                  <a:tcPr/>
                </a:tc>
                <a:tc>
                  <a:txBody>
                    <a:bodyPr/>
                    <a:lstStyle/>
                    <a:p>
                      <a:r>
                        <a:rPr lang="es-ES" sz="1350" b="0" kern="1200" dirty="0" smtClean="0">
                          <a:solidFill>
                            <a:schemeClr val="dk1"/>
                          </a:solidFill>
                          <a:effectLst/>
                          <a:latin typeface="+mn-lt"/>
                          <a:ea typeface="+mn-ea"/>
                          <a:cs typeface="+mn-cs"/>
                        </a:rPr>
                        <a:t>Ley 38/2003, de 17 de noviembre, General de Subvenciones.</a:t>
                      </a:r>
                    </a:p>
                    <a:p>
                      <a:endParaRPr lang="es-ES" sz="1350" b="0" dirty="0"/>
                    </a:p>
                  </a:txBody>
                  <a:tcPr/>
                </a:tc>
                <a:tc>
                  <a:txBody>
                    <a:bodyPr/>
                    <a:lstStyle/>
                    <a:p>
                      <a:r>
                        <a:rPr lang="es-ES" sz="1350" kern="1200" dirty="0" smtClean="0">
                          <a:solidFill>
                            <a:schemeClr val="dk1"/>
                          </a:solidFill>
                          <a:effectLst/>
                          <a:latin typeface="+mn-lt"/>
                          <a:ea typeface="+mn-ea"/>
                          <a:cs typeface="+mn-cs"/>
                        </a:rPr>
                        <a:t>Disposición dineraria  a favor de personas públicas o privadas</a:t>
                      </a:r>
                      <a:r>
                        <a:rPr lang="es-ES" sz="1350" kern="1200" baseline="0" dirty="0" smtClean="0">
                          <a:solidFill>
                            <a:schemeClr val="dk1"/>
                          </a:solidFill>
                          <a:effectLst/>
                          <a:latin typeface="+mn-lt"/>
                          <a:ea typeface="+mn-ea"/>
                          <a:cs typeface="+mn-cs"/>
                        </a:rPr>
                        <a:t> r</a:t>
                      </a:r>
                      <a:r>
                        <a:rPr lang="es-ES" sz="1350" kern="1200" dirty="0" smtClean="0">
                          <a:solidFill>
                            <a:schemeClr val="dk1"/>
                          </a:solidFill>
                          <a:effectLst/>
                          <a:latin typeface="+mn-lt"/>
                          <a:ea typeface="+mn-ea"/>
                          <a:cs typeface="+mn-cs"/>
                        </a:rPr>
                        <a:t>equisitos:</a:t>
                      </a:r>
                    </a:p>
                    <a:p>
                      <a:r>
                        <a:rPr lang="es-ES" sz="1350" kern="1200" dirty="0" smtClean="0">
                          <a:solidFill>
                            <a:schemeClr val="dk1"/>
                          </a:solidFill>
                          <a:effectLst/>
                          <a:latin typeface="+mn-lt"/>
                          <a:ea typeface="+mn-ea"/>
                          <a:cs typeface="+mn-cs"/>
                        </a:rPr>
                        <a:t>a) sin contraprestación directa de los beneficiarios.</a:t>
                      </a:r>
                    </a:p>
                    <a:p>
                      <a:r>
                        <a:rPr lang="es-ES" sz="1350" kern="1200" dirty="0" smtClean="0">
                          <a:solidFill>
                            <a:schemeClr val="dk1"/>
                          </a:solidFill>
                          <a:effectLst/>
                          <a:latin typeface="+mn-lt"/>
                          <a:ea typeface="+mn-ea"/>
                          <a:cs typeface="+mn-cs"/>
                        </a:rPr>
                        <a:t>b) entrega sujeta al cumplimiento de un determinado objetivo, la ejecución de un proyecto.</a:t>
                      </a:r>
                    </a:p>
                    <a:p>
                      <a:r>
                        <a:rPr lang="es-ES" sz="1350" kern="1200" dirty="0" smtClean="0">
                          <a:solidFill>
                            <a:schemeClr val="dk1"/>
                          </a:solidFill>
                          <a:effectLst/>
                          <a:latin typeface="+mn-lt"/>
                          <a:ea typeface="+mn-ea"/>
                          <a:cs typeface="+mn-cs"/>
                        </a:rPr>
                        <a:t>c) Que el proyecto o la acción, tenga por objeto el fomento de una actividad de utilidad pública o interés social o de promoción de una finalidad pública.</a:t>
                      </a:r>
                    </a:p>
                    <a:p>
                      <a:endParaRPr lang="es-ES" sz="1600" dirty="0"/>
                    </a:p>
                  </a:txBody>
                  <a:tcPr/>
                </a:tc>
              </a:tr>
              <a:tr h="370840">
                <a:tc>
                  <a:txBody>
                    <a:bodyPr/>
                    <a:lstStyle/>
                    <a:p>
                      <a:r>
                        <a:rPr lang="es-ES" sz="1600" b="1" dirty="0" smtClean="0">
                          <a:effectLst>
                            <a:outerShdw blurRad="38100" dist="38100" dir="2700000" algn="tl">
                              <a:srgbClr val="000000">
                                <a:alpha val="43137"/>
                              </a:srgbClr>
                            </a:outerShdw>
                          </a:effectLst>
                        </a:rPr>
                        <a:t>Contrato</a:t>
                      </a:r>
                      <a:endParaRPr lang="es-ES" sz="1600" b="1" dirty="0">
                        <a:effectLst>
                          <a:outerShdw blurRad="38100" dist="38100" dir="2700000" algn="tl">
                            <a:srgbClr val="000000">
                              <a:alpha val="43137"/>
                            </a:srgbClr>
                          </a:outerShdw>
                        </a:effectLst>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s-ES" sz="1350" b="0" kern="1200" dirty="0" smtClean="0">
                          <a:solidFill>
                            <a:schemeClr val="dk1"/>
                          </a:solidFill>
                          <a:effectLst/>
                          <a:latin typeface="+mn-lt"/>
                          <a:ea typeface="+mn-ea"/>
                          <a:cs typeface="+mn-cs"/>
                        </a:rPr>
                        <a:t>Ley 9/2017, de 8 de noviembre, de Contratos del Sector Público.</a:t>
                      </a:r>
                      <a:endParaRPr lang="es-ES" sz="1350" b="0" dirty="0"/>
                    </a:p>
                  </a:txBody>
                  <a:tcPr/>
                </a:tc>
                <a:tc>
                  <a:txBody>
                    <a:bodyPr/>
                    <a:lstStyle/>
                    <a:p>
                      <a:r>
                        <a:rPr lang="es-ES" sz="1350" kern="1200" dirty="0" smtClean="0">
                          <a:solidFill>
                            <a:schemeClr val="dk1"/>
                          </a:solidFill>
                          <a:effectLst/>
                          <a:latin typeface="+mn-lt"/>
                          <a:ea typeface="+mn-ea"/>
                          <a:cs typeface="+mn-cs"/>
                        </a:rPr>
                        <a:t>Aquellos contratos onerosos celebrados por poderes adjudicadores, cualquiera que sea su naturaleza jurídica. Se entenderá que un contrato tiene carácter oneroso en los casos en que el contratista obtenga algún tipo de beneficio económico, ya sea de forma directa o indirecta.</a:t>
                      </a:r>
                    </a:p>
                    <a:p>
                      <a:endParaRPr lang="es-ES" sz="1600" dirty="0"/>
                    </a:p>
                  </a:txBody>
                  <a:tcPr/>
                </a:tc>
              </a:tr>
            </a:tbl>
          </a:graphicData>
        </a:graphic>
      </p:graphicFrame>
    </p:spTree>
    <p:extLst>
      <p:ext uri="{BB962C8B-B14F-4D97-AF65-F5344CB8AC3E}">
        <p14:creationId xmlns:p14="http://schemas.microsoft.com/office/powerpoint/2010/main" val="41192216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098" name="Text Box 5"/>
          <p:cNvSpPr txBox="1">
            <a:spLocks noChangeArrowheads="1"/>
          </p:cNvSpPr>
          <p:nvPr/>
        </p:nvSpPr>
        <p:spPr bwMode="auto">
          <a:xfrm>
            <a:off x="1890922" y="2213769"/>
            <a:ext cx="670877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ES_tradnl" altLang="es-ES" sz="4000" b="1" dirty="0">
                <a:solidFill>
                  <a:srgbClr val="FFFFFF"/>
                </a:solidFill>
                <a:effectLst>
                  <a:outerShdw blurRad="38100" dist="38100" dir="2700000" algn="tl">
                    <a:srgbClr val="000000">
                      <a:alpha val="43137"/>
                    </a:srgbClr>
                  </a:outerShdw>
                </a:effectLst>
                <a:latin typeface="Futura-Normal" pitchFamily="2" charset="0"/>
              </a:rPr>
              <a:t>A modo de conclusiones</a:t>
            </a:r>
            <a:endParaRPr lang="es-ES" altLang="es-ES" sz="4000" b="1" dirty="0">
              <a:solidFill>
                <a:srgbClr val="FFFFFF"/>
              </a:solidFill>
              <a:effectLst>
                <a:outerShdw blurRad="38100" dist="38100" dir="2700000" algn="tl">
                  <a:srgbClr val="000000">
                    <a:alpha val="43137"/>
                  </a:srgbClr>
                </a:outerShdw>
              </a:effectLst>
              <a:latin typeface="Futura-Normal" pitchFamily="2" charset="0"/>
            </a:endParaRPr>
          </a:p>
        </p:txBody>
      </p:sp>
    </p:spTree>
    <p:extLst>
      <p:ext uri="{BB962C8B-B14F-4D97-AF65-F5344CB8AC3E}">
        <p14:creationId xmlns:p14="http://schemas.microsoft.com/office/powerpoint/2010/main" val="23688731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268574">
            <a:off x="2423697" y="-752462"/>
            <a:ext cx="6615435" cy="8820580"/>
          </a:xfrm>
          <a:prstGeom prst="rect">
            <a:avLst/>
          </a:prstGeom>
        </p:spPr>
      </p:pic>
      <p:sp>
        <p:nvSpPr>
          <p:cNvPr id="3" name="CuadroTexto 2"/>
          <p:cNvSpPr txBox="1"/>
          <p:nvPr/>
        </p:nvSpPr>
        <p:spPr>
          <a:xfrm>
            <a:off x="4169433" y="4048125"/>
            <a:ext cx="535917" cy="646331"/>
          </a:xfrm>
          <a:prstGeom prst="rect">
            <a:avLst/>
          </a:prstGeom>
          <a:noFill/>
        </p:spPr>
        <p:txBody>
          <a:bodyPr wrap="square" rtlCol="0">
            <a:spAutoFit/>
          </a:bodyPr>
          <a:lstStyle/>
          <a:p>
            <a:r>
              <a:rPr lang="es-ES" sz="3600" b="1" dirty="0">
                <a:solidFill>
                  <a:schemeClr val="tx1">
                    <a:lumMod val="65000"/>
                    <a:lumOff val="35000"/>
                  </a:schemeClr>
                </a:solidFill>
              </a:rPr>
              <a:t>+</a:t>
            </a:r>
          </a:p>
        </p:txBody>
      </p:sp>
      <p:sp>
        <p:nvSpPr>
          <p:cNvPr id="17" name="Esquina doblada 16"/>
          <p:cNvSpPr/>
          <p:nvPr/>
        </p:nvSpPr>
        <p:spPr>
          <a:xfrm rot="21388963">
            <a:off x="798015" y="2247687"/>
            <a:ext cx="5621331" cy="4247202"/>
          </a:xfrm>
          <a:prstGeom prst="foldedCorner">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path path="circle">
              <a:fillToRect l="100000" t="100000"/>
            </a:path>
            <a:tileRect r="-100000" b="-10000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36550"/>
            <a:endParaRPr lang="es-ES" sz="2000" b="1" dirty="0" smtClean="0">
              <a:solidFill>
                <a:schemeClr val="tx1"/>
              </a:solidFill>
            </a:endParaRPr>
          </a:p>
          <a:p>
            <a:pPr marL="336550"/>
            <a:r>
              <a:rPr lang="es-ES" sz="2800" b="1" dirty="0" smtClean="0">
                <a:solidFill>
                  <a:srgbClr val="808000"/>
                </a:solidFill>
                <a:effectLst>
                  <a:outerShdw blurRad="38100" dist="38100" dir="2700000" algn="tl">
                    <a:srgbClr val="000000">
                      <a:alpha val="43137"/>
                    </a:srgbClr>
                  </a:outerShdw>
                </a:effectLst>
              </a:rPr>
              <a:t>Presupuestos de las iniciativas </a:t>
            </a:r>
          </a:p>
          <a:p>
            <a:pPr marL="336550"/>
            <a:endParaRPr lang="es-ES" sz="2000" dirty="0" smtClean="0">
              <a:solidFill>
                <a:schemeClr val="bg2">
                  <a:lumMod val="50000"/>
                </a:schemeClr>
              </a:solidFill>
            </a:endParaRPr>
          </a:p>
          <a:p>
            <a:pPr marL="622300" indent="-285750">
              <a:spcAft>
                <a:spcPts val="600"/>
              </a:spcAft>
              <a:buFont typeface="Arial" panose="020B0604020202020204" pitchFamily="34" charset="0"/>
              <a:buChar char="•"/>
            </a:pPr>
            <a:r>
              <a:rPr lang="es-ES" sz="2000" dirty="0">
                <a:solidFill>
                  <a:schemeClr val="bg2">
                    <a:lumMod val="50000"/>
                  </a:schemeClr>
                </a:solidFill>
                <a:latin typeface="Gill Sans MT" panose="020B0502020104020203" pitchFamily="34" charset="0"/>
              </a:rPr>
              <a:t>La finalidad de la custodia no es el acuerdo,  sino la conservación</a:t>
            </a:r>
          </a:p>
          <a:p>
            <a:pPr marL="622300" indent="-285750">
              <a:spcAft>
                <a:spcPts val="600"/>
              </a:spcAft>
              <a:buFont typeface="Arial" panose="020B0604020202020204" pitchFamily="34" charset="0"/>
              <a:buChar char="•"/>
            </a:pPr>
            <a:r>
              <a:rPr lang="es-ES" sz="2000" dirty="0" smtClean="0">
                <a:solidFill>
                  <a:schemeClr val="bg2">
                    <a:lumMod val="50000"/>
                  </a:schemeClr>
                </a:solidFill>
              </a:rPr>
              <a:t>Adquisición </a:t>
            </a:r>
            <a:r>
              <a:rPr lang="es-ES" sz="2000" dirty="0">
                <a:solidFill>
                  <a:schemeClr val="bg2">
                    <a:lumMod val="50000"/>
                  </a:schemeClr>
                </a:solidFill>
              </a:rPr>
              <a:t>de </a:t>
            </a:r>
            <a:r>
              <a:rPr lang="es-ES" sz="2000" b="1" dirty="0">
                <a:solidFill>
                  <a:schemeClr val="bg2">
                    <a:lumMod val="50000"/>
                  </a:schemeClr>
                </a:solidFill>
              </a:rPr>
              <a:t>derechos para orientarlos </a:t>
            </a:r>
            <a:r>
              <a:rPr lang="es-ES" sz="2000" dirty="0">
                <a:solidFill>
                  <a:schemeClr val="bg2">
                    <a:lumMod val="50000"/>
                  </a:schemeClr>
                </a:solidFill>
              </a:rPr>
              <a:t>a la conservación.</a:t>
            </a:r>
          </a:p>
          <a:p>
            <a:pPr marL="622300" indent="-285750">
              <a:spcAft>
                <a:spcPts val="600"/>
              </a:spcAft>
              <a:buFont typeface="Arial" panose="020B0604020202020204" pitchFamily="34" charset="0"/>
              <a:buChar char="•"/>
            </a:pPr>
            <a:r>
              <a:rPr lang="es-ES" sz="2000" dirty="0">
                <a:solidFill>
                  <a:schemeClr val="bg2">
                    <a:lumMod val="50000"/>
                  </a:schemeClr>
                </a:solidFill>
              </a:rPr>
              <a:t>Requiere la </a:t>
            </a:r>
            <a:r>
              <a:rPr lang="es-ES" sz="2000" b="1" dirty="0">
                <a:solidFill>
                  <a:schemeClr val="bg2">
                    <a:lumMod val="50000"/>
                  </a:schemeClr>
                </a:solidFill>
              </a:rPr>
              <a:t>gestión de la conservación </a:t>
            </a:r>
            <a:r>
              <a:rPr lang="es-ES" sz="2000" dirty="0">
                <a:solidFill>
                  <a:schemeClr val="bg2">
                    <a:lumMod val="50000"/>
                  </a:schemeClr>
                </a:solidFill>
              </a:rPr>
              <a:t>a corto, medio y largo plazo. </a:t>
            </a:r>
            <a:endParaRPr lang="es-ES" sz="2000" dirty="0" smtClean="0">
              <a:solidFill>
                <a:schemeClr val="bg2">
                  <a:lumMod val="50000"/>
                </a:schemeClr>
              </a:solidFill>
            </a:endParaRPr>
          </a:p>
          <a:p>
            <a:pPr marL="622300" indent="-285750">
              <a:spcAft>
                <a:spcPts val="600"/>
              </a:spcAft>
              <a:buFont typeface="Arial" panose="020B0604020202020204" pitchFamily="34" charset="0"/>
              <a:buChar char="•"/>
            </a:pPr>
            <a:r>
              <a:rPr lang="es-ES" sz="2000" dirty="0">
                <a:solidFill>
                  <a:schemeClr val="bg2">
                    <a:lumMod val="50000"/>
                  </a:schemeClr>
                </a:solidFill>
              </a:rPr>
              <a:t>Se tiene que </a:t>
            </a:r>
            <a:r>
              <a:rPr lang="es-ES" sz="2000" b="1" dirty="0">
                <a:solidFill>
                  <a:schemeClr val="bg2">
                    <a:lumMod val="50000"/>
                  </a:schemeClr>
                </a:solidFill>
              </a:rPr>
              <a:t>construir la relación </a:t>
            </a:r>
            <a:r>
              <a:rPr lang="es-ES" sz="2000" dirty="0">
                <a:solidFill>
                  <a:schemeClr val="bg2">
                    <a:lumMod val="50000"/>
                  </a:schemeClr>
                </a:solidFill>
              </a:rPr>
              <a:t>entre las partes y cuidarla en el tiempo</a:t>
            </a:r>
            <a:r>
              <a:rPr lang="es-ES" sz="2000" dirty="0" smtClean="0"/>
              <a:t>.</a:t>
            </a:r>
            <a:endParaRPr lang="es-ES" sz="4400" b="1" dirty="0" smtClean="0">
              <a:solidFill>
                <a:schemeClr val="tx1">
                  <a:lumMod val="50000"/>
                  <a:lumOff val="50000"/>
                </a:schemeClr>
              </a:solidFill>
              <a:effectLst>
                <a:outerShdw blurRad="38100" dist="38100" dir="2700000" algn="tl">
                  <a:srgbClr val="000000">
                    <a:alpha val="43137"/>
                  </a:srgbClr>
                </a:outerShdw>
              </a:effectLst>
              <a:latin typeface="Futura-Normal" pitchFamily="2" charset="0"/>
            </a:endParaRPr>
          </a:p>
        </p:txBody>
      </p:sp>
      <p:sp>
        <p:nvSpPr>
          <p:cNvPr id="10" name="Esquina doblada 9"/>
          <p:cNvSpPr/>
          <p:nvPr/>
        </p:nvSpPr>
        <p:spPr>
          <a:xfrm rot="21038731">
            <a:off x="5163213" y="3466918"/>
            <a:ext cx="2762243" cy="2455076"/>
          </a:xfrm>
          <a:prstGeom prst="foldedCorner">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path path="circle">
              <a:fillToRect l="100000" t="100000"/>
            </a:path>
            <a:tileRect r="-100000" b="-10000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s-ES" altLang="es-ES" sz="1600" b="1" dirty="0" smtClean="0">
              <a:solidFill>
                <a:schemeClr val="tx1">
                  <a:lumMod val="50000"/>
                  <a:lumOff val="50000"/>
                </a:schemeClr>
              </a:solidFill>
              <a:effectLst>
                <a:outerShdw blurRad="38100" dist="38100" dir="2700000" algn="tl">
                  <a:srgbClr val="000000">
                    <a:alpha val="43137"/>
                  </a:srgbClr>
                </a:outerShdw>
              </a:effectLst>
              <a:latin typeface="Futura-Normal" pitchFamily="2" charset="0"/>
            </a:endParaRPr>
          </a:p>
          <a:p>
            <a:pPr marL="239713"/>
            <a:r>
              <a:rPr lang="es-ES" sz="1400" b="1" dirty="0" smtClean="0">
                <a:solidFill>
                  <a:srgbClr val="808000"/>
                </a:solidFill>
                <a:effectLst>
                  <a:outerShdw blurRad="38100" dist="38100" dir="2700000" algn="tl">
                    <a:srgbClr val="000000">
                      <a:alpha val="43137"/>
                    </a:srgbClr>
                  </a:outerShdw>
                </a:effectLst>
                <a:latin typeface="Futura Bk" pitchFamily="34" charset="0"/>
              </a:rPr>
              <a:t>Relación contratos </a:t>
            </a:r>
            <a:r>
              <a:rPr lang="es-ES" sz="1400" b="1" dirty="0">
                <a:solidFill>
                  <a:srgbClr val="808000"/>
                </a:solidFill>
                <a:effectLst>
                  <a:outerShdw blurRad="38100" dist="38100" dir="2700000" algn="tl">
                    <a:srgbClr val="000000">
                      <a:alpha val="43137"/>
                    </a:srgbClr>
                  </a:outerShdw>
                </a:effectLst>
                <a:latin typeface="Futura Bk" pitchFamily="34" charset="0"/>
              </a:rPr>
              <a:t/>
            </a:r>
            <a:br>
              <a:rPr lang="es-ES" sz="1400" b="1" dirty="0">
                <a:solidFill>
                  <a:srgbClr val="808000"/>
                </a:solidFill>
                <a:effectLst>
                  <a:outerShdw blurRad="38100" dist="38100" dir="2700000" algn="tl">
                    <a:srgbClr val="000000">
                      <a:alpha val="43137"/>
                    </a:srgbClr>
                  </a:outerShdw>
                </a:effectLst>
                <a:latin typeface="Futura Bk" pitchFamily="34" charset="0"/>
              </a:rPr>
            </a:br>
            <a:r>
              <a:rPr lang="es-ES" sz="1400" b="1" dirty="0">
                <a:solidFill>
                  <a:srgbClr val="808000"/>
                </a:solidFill>
                <a:effectLst>
                  <a:outerShdw blurRad="38100" dist="38100" dir="2700000" algn="tl">
                    <a:srgbClr val="000000">
                      <a:alpha val="43137"/>
                    </a:srgbClr>
                  </a:outerShdw>
                </a:effectLst>
                <a:latin typeface="Futura Bk" pitchFamily="34" charset="0"/>
              </a:rPr>
              <a:t>e instrumento de </a:t>
            </a:r>
            <a:r>
              <a:rPr lang="es-ES" sz="1400" b="1" dirty="0" smtClean="0">
                <a:solidFill>
                  <a:srgbClr val="808000"/>
                </a:solidFill>
                <a:effectLst>
                  <a:outerShdw blurRad="38100" dist="38100" dir="2700000" algn="tl">
                    <a:srgbClr val="000000">
                      <a:alpha val="43137"/>
                    </a:srgbClr>
                  </a:outerShdw>
                </a:effectLst>
                <a:latin typeface="Futura Bk" pitchFamily="34" charset="0"/>
              </a:rPr>
              <a:t>gestión</a:t>
            </a:r>
          </a:p>
          <a:p>
            <a:pPr marL="239713"/>
            <a:endParaRPr lang="es-ES" sz="1400" dirty="0" smtClean="0">
              <a:solidFill>
                <a:schemeClr val="bg2">
                  <a:lumMod val="50000"/>
                </a:schemeClr>
              </a:solidFill>
              <a:latin typeface="Futura-Normal" pitchFamily="2" charset="0"/>
            </a:endParaRPr>
          </a:p>
          <a:p>
            <a:pPr marL="449263" indent="-209550">
              <a:buFont typeface="Arial" panose="020B0604020202020204" pitchFamily="34" charset="0"/>
              <a:buChar char="•"/>
            </a:pPr>
            <a:r>
              <a:rPr lang="es-ES" dirty="0" smtClean="0">
                <a:solidFill>
                  <a:schemeClr val="bg2">
                    <a:lumMod val="50000"/>
                  </a:schemeClr>
                </a:solidFill>
                <a:latin typeface="Futura-Normal" pitchFamily="2" charset="0"/>
              </a:rPr>
              <a:t>Confianza</a:t>
            </a:r>
          </a:p>
          <a:p>
            <a:pPr marL="449263" indent="-209550">
              <a:buFont typeface="Arial" panose="020B0604020202020204" pitchFamily="34" charset="0"/>
              <a:buChar char="•"/>
            </a:pPr>
            <a:r>
              <a:rPr lang="es-ES" dirty="0" smtClean="0">
                <a:solidFill>
                  <a:schemeClr val="bg2">
                    <a:lumMod val="50000"/>
                  </a:schemeClr>
                </a:solidFill>
                <a:latin typeface="Futura-Normal" pitchFamily="2" charset="0"/>
              </a:rPr>
              <a:t>Comunicación</a:t>
            </a:r>
          </a:p>
          <a:p>
            <a:pPr marL="449263" indent="-209550">
              <a:buFont typeface="Arial" panose="020B0604020202020204" pitchFamily="34" charset="0"/>
              <a:buChar char="•"/>
            </a:pPr>
            <a:r>
              <a:rPr lang="es-ES" dirty="0" smtClean="0">
                <a:solidFill>
                  <a:schemeClr val="bg2">
                    <a:lumMod val="50000"/>
                  </a:schemeClr>
                </a:solidFill>
                <a:latin typeface="Futura-Normal" pitchFamily="2" charset="0"/>
              </a:rPr>
              <a:t>Orientación</a:t>
            </a:r>
          </a:p>
          <a:p>
            <a:pPr marL="449263" indent="-209550">
              <a:buFont typeface="Arial" panose="020B0604020202020204" pitchFamily="34" charset="0"/>
              <a:buChar char="•"/>
            </a:pPr>
            <a:r>
              <a:rPr lang="es-ES" dirty="0" smtClean="0">
                <a:solidFill>
                  <a:schemeClr val="bg2">
                    <a:lumMod val="50000"/>
                  </a:schemeClr>
                </a:solidFill>
                <a:latin typeface="Futura-Normal" pitchFamily="2" charset="0"/>
              </a:rPr>
              <a:t>Seguridad jurídic</a:t>
            </a:r>
            <a:r>
              <a:rPr lang="es-ES" dirty="0" smtClean="0">
                <a:solidFill>
                  <a:schemeClr val="bg2">
                    <a:lumMod val="50000"/>
                  </a:schemeClr>
                </a:solidFill>
              </a:rPr>
              <a:t>a</a:t>
            </a:r>
          </a:p>
          <a:p>
            <a:pPr marL="449263" indent="-209550">
              <a:buFont typeface="Arial" panose="020B0604020202020204" pitchFamily="34" charset="0"/>
              <a:buChar char="•"/>
            </a:pPr>
            <a:endParaRPr lang="es-ES" dirty="0" smtClean="0">
              <a:solidFill>
                <a:schemeClr val="bg2">
                  <a:lumMod val="50000"/>
                </a:schemeClr>
              </a:solidFill>
              <a:latin typeface="Futura-Normal" pitchFamily="2" charset="0"/>
            </a:endParaRPr>
          </a:p>
          <a:p>
            <a:pPr marL="449263" indent="-209550">
              <a:buFont typeface="Arial" panose="020B0604020202020204" pitchFamily="34" charset="0"/>
              <a:buChar char="•"/>
            </a:pPr>
            <a:endParaRPr lang="es-ES" dirty="0" smtClean="0">
              <a:solidFill>
                <a:schemeClr val="bg2">
                  <a:lumMod val="50000"/>
                </a:schemeClr>
              </a:solidFill>
              <a:latin typeface="Futura-Normal" pitchFamily="2" charset="0"/>
            </a:endParaRPr>
          </a:p>
          <a:p>
            <a:pPr algn="ctr"/>
            <a:endParaRPr lang="es-ES" sz="4000" b="1" dirty="0" smtClean="0">
              <a:solidFill>
                <a:schemeClr val="tx1">
                  <a:lumMod val="50000"/>
                  <a:lumOff val="50000"/>
                </a:schemeClr>
              </a:solidFill>
              <a:effectLst>
                <a:outerShdw blurRad="38100" dist="38100" dir="2700000" algn="tl">
                  <a:srgbClr val="000000">
                    <a:alpha val="43137"/>
                  </a:srgbClr>
                </a:outerShdw>
              </a:effectLst>
              <a:latin typeface="Futura-Normal" pitchFamily="2" charset="0"/>
            </a:endParaRPr>
          </a:p>
        </p:txBody>
      </p:sp>
      <p:sp>
        <p:nvSpPr>
          <p:cNvPr id="9" name="CuadroTexto 8"/>
          <p:cNvSpPr txBox="1"/>
          <p:nvPr/>
        </p:nvSpPr>
        <p:spPr>
          <a:xfrm>
            <a:off x="220073" y="876300"/>
            <a:ext cx="7277100" cy="1384995"/>
          </a:xfrm>
          <a:prstGeom prst="rect">
            <a:avLst/>
          </a:prstGeom>
          <a:noFill/>
        </p:spPr>
        <p:txBody>
          <a:bodyPr wrap="square" rtlCol="0">
            <a:spAutoFit/>
          </a:bodyPr>
          <a:lstStyle/>
          <a:p>
            <a:r>
              <a:rPr lang="es-ES" sz="2800" dirty="0" smtClean="0"/>
              <a:t>Los acuerdos voluntarios son la llave para la orientación de derechos de propiedad a la conservación</a:t>
            </a:r>
            <a:endParaRPr lang="es-ES" sz="2800" dirty="0"/>
          </a:p>
        </p:txBody>
      </p:sp>
    </p:spTree>
    <p:extLst>
      <p:ext uri="{BB962C8B-B14F-4D97-AF65-F5344CB8AC3E}">
        <p14:creationId xmlns:p14="http://schemas.microsoft.com/office/powerpoint/2010/main" val="17508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1 Título"/>
          <p:cNvSpPr txBox="1">
            <a:spLocks/>
          </p:cNvSpPr>
          <p:nvPr/>
        </p:nvSpPr>
        <p:spPr bwMode="auto">
          <a:xfrm>
            <a:off x="1481540" y="1739389"/>
            <a:ext cx="6121400" cy="1512887"/>
          </a:xfrm>
          <a:prstGeom prst="rect">
            <a:avLst/>
          </a:prstGeom>
          <a:solidFill>
            <a:srgbClr val="FFFFFF">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342900" indent="-342900">
              <a:spcBef>
                <a:spcPct val="20000"/>
              </a:spcBef>
              <a:defRPr/>
            </a:pPr>
            <a:r>
              <a:rPr lang="es-ES" altLang="es-ES" b="1" dirty="0">
                <a:solidFill>
                  <a:srgbClr val="92D050"/>
                </a:solidFill>
                <a:effectLst>
                  <a:outerShdw blurRad="38100" dist="38100" dir="2700000" algn="tl">
                    <a:srgbClr val="C0C0C0"/>
                  </a:outerShdw>
                </a:effectLst>
                <a:latin typeface="Gill Sans MT" pitchFamily="34" charset="0"/>
              </a:rPr>
              <a:t>GRACIAS</a:t>
            </a:r>
          </a:p>
        </p:txBody>
      </p:sp>
      <p:pic>
        <p:nvPicPr>
          <p:cNvPr id="19" name="Imagen 18" descr="C:\Users\ANTONIO\Dropbox\FRECT_Oficina Técnica\Comunicación\Logo definitivo\Logo FRECT_2019.t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486" y="4375407"/>
            <a:ext cx="3018155" cy="1219200"/>
          </a:xfrm>
          <a:prstGeom prst="rect">
            <a:avLst/>
          </a:prstGeom>
          <a:noFill/>
          <a:ln>
            <a:noFill/>
          </a:ln>
        </p:spPr>
      </p:pic>
      <p:sp>
        <p:nvSpPr>
          <p:cNvPr id="2" name="CuadroTexto 1"/>
          <p:cNvSpPr txBox="1"/>
          <p:nvPr/>
        </p:nvSpPr>
        <p:spPr>
          <a:xfrm>
            <a:off x="928824" y="5802495"/>
            <a:ext cx="3124200" cy="461665"/>
          </a:xfrm>
          <a:prstGeom prst="rect">
            <a:avLst/>
          </a:prstGeom>
          <a:noFill/>
        </p:spPr>
        <p:txBody>
          <a:bodyPr wrap="square" rtlCol="0">
            <a:spAutoFit/>
          </a:bodyPr>
          <a:lstStyle/>
          <a:p>
            <a:r>
              <a:rPr lang="es-ES" sz="2400" b="1" dirty="0">
                <a:solidFill>
                  <a:schemeClr val="accent6"/>
                </a:solidFill>
              </a:rPr>
              <a:t>www.frect.org</a:t>
            </a:r>
          </a:p>
        </p:txBody>
      </p:sp>
      <p:grpSp>
        <p:nvGrpSpPr>
          <p:cNvPr id="7" name="Grupo 6"/>
          <p:cNvGrpSpPr/>
          <p:nvPr/>
        </p:nvGrpSpPr>
        <p:grpSpPr>
          <a:xfrm>
            <a:off x="1383617" y="5504374"/>
            <a:ext cx="3408480" cy="369332"/>
            <a:chOff x="4994225" y="5575660"/>
            <a:chExt cx="3408480" cy="369332"/>
          </a:xfrm>
        </p:grpSpPr>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4225" y="5615992"/>
              <a:ext cx="269717" cy="269717"/>
            </a:xfrm>
            <a:prstGeom prst="rect">
              <a:avLst/>
            </a:prstGeom>
          </p:spPr>
        </p:pic>
        <p:sp>
          <p:nvSpPr>
            <p:cNvPr id="23" name="CuadroTexto 22"/>
            <p:cNvSpPr txBox="1"/>
            <p:nvPr/>
          </p:nvSpPr>
          <p:spPr>
            <a:xfrm>
              <a:off x="5278505" y="5575660"/>
              <a:ext cx="3124200" cy="369332"/>
            </a:xfrm>
            <a:prstGeom prst="rect">
              <a:avLst/>
            </a:prstGeom>
            <a:noFill/>
          </p:spPr>
          <p:txBody>
            <a:bodyPr wrap="square" rtlCol="0">
              <a:spAutoFit/>
            </a:bodyPr>
            <a:lstStyle/>
            <a:p>
              <a:r>
                <a:rPr lang="es-ES" dirty="0">
                  <a:solidFill>
                    <a:schemeClr val="tx1">
                      <a:lumMod val="75000"/>
                      <a:lumOff val="25000"/>
                    </a:schemeClr>
                  </a:solidFill>
                </a:rPr>
                <a:t>@</a:t>
              </a:r>
              <a:r>
                <a:rPr lang="es-ES" dirty="0" err="1">
                  <a:solidFill>
                    <a:schemeClr val="tx1">
                      <a:lumMod val="75000"/>
                      <a:lumOff val="25000"/>
                    </a:schemeClr>
                  </a:solidFill>
                </a:rPr>
                <a:t>forofrect</a:t>
              </a:r>
              <a:endParaRPr lang="es-ES" dirty="0">
                <a:solidFill>
                  <a:schemeClr val="tx1">
                    <a:lumMod val="75000"/>
                    <a:lumOff val="25000"/>
                  </a:schemeClr>
                </a:solidFill>
              </a:endParaRPr>
            </a:p>
          </p:txBody>
        </p:sp>
      </p:grpSp>
      <p:grpSp>
        <p:nvGrpSpPr>
          <p:cNvPr id="12" name="Grupo 11"/>
          <p:cNvGrpSpPr/>
          <p:nvPr/>
        </p:nvGrpSpPr>
        <p:grpSpPr>
          <a:xfrm>
            <a:off x="3313951" y="4221226"/>
            <a:ext cx="6218218" cy="1768875"/>
            <a:chOff x="2958351" y="4009559"/>
            <a:chExt cx="6218218" cy="1768875"/>
          </a:xfrm>
        </p:grpSpPr>
        <p:pic>
          <p:nvPicPr>
            <p:cNvPr id="51" name="Imagen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8351" y="4009559"/>
              <a:ext cx="6218218" cy="17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AutoShape 13" descr="Imagen"/>
            <p:cNvSpPr>
              <a:spLocks noChangeAspect="1" noChangeArrowheads="1"/>
            </p:cNvSpPr>
            <p:nvPr/>
          </p:nvSpPr>
          <p:spPr bwMode="auto">
            <a:xfrm>
              <a:off x="5696358" y="4769033"/>
              <a:ext cx="270277" cy="26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s-ES" altLang="es-ES" sz="1800">
                <a:latin typeface="Arial" panose="020B0604020202020204" pitchFamily="34" charset="0"/>
              </a:endParaRPr>
            </a:p>
          </p:txBody>
        </p:sp>
        <p:sp>
          <p:nvSpPr>
            <p:cNvPr id="53" name="AutoShape 14" descr="Imagen"/>
            <p:cNvSpPr>
              <a:spLocks noChangeAspect="1" noChangeArrowheads="1"/>
            </p:cNvSpPr>
            <p:nvPr/>
          </p:nvSpPr>
          <p:spPr bwMode="auto">
            <a:xfrm>
              <a:off x="5696358" y="4769033"/>
              <a:ext cx="270277" cy="26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s-ES" altLang="es-ES" sz="1800">
                <a:latin typeface="Arial" panose="020B0604020202020204" pitchFamily="34" charset="0"/>
              </a:endParaRPr>
            </a:p>
          </p:txBody>
        </p:sp>
        <p:sp>
          <p:nvSpPr>
            <p:cNvPr id="54" name="AutoShape 15" descr="Imagen"/>
            <p:cNvSpPr>
              <a:spLocks noChangeAspect="1" noChangeArrowheads="1"/>
            </p:cNvSpPr>
            <p:nvPr/>
          </p:nvSpPr>
          <p:spPr bwMode="auto">
            <a:xfrm>
              <a:off x="3517244" y="4163740"/>
              <a:ext cx="270277" cy="26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s-ES" altLang="es-ES" sz="1800">
                <a:latin typeface="Arial" panose="020B0604020202020204" pitchFamily="34" charset="0"/>
              </a:endParaRPr>
            </a:p>
          </p:txBody>
        </p:sp>
        <p:sp>
          <p:nvSpPr>
            <p:cNvPr id="55" name="AutoShape 16" descr="Imagen"/>
            <p:cNvSpPr>
              <a:spLocks noChangeAspect="1" noChangeArrowheads="1"/>
            </p:cNvSpPr>
            <p:nvPr/>
          </p:nvSpPr>
          <p:spPr bwMode="auto">
            <a:xfrm>
              <a:off x="5696358" y="4769033"/>
              <a:ext cx="270277" cy="26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s-ES" altLang="es-ES" sz="1800">
                <a:latin typeface="Arial" panose="020B0604020202020204" pitchFamily="34" charset="0"/>
              </a:endParaRPr>
            </a:p>
          </p:txBody>
        </p:sp>
        <p:sp>
          <p:nvSpPr>
            <p:cNvPr id="56" name="Text Box 21"/>
            <p:cNvSpPr txBox="1">
              <a:spLocks noChangeArrowheads="1"/>
            </p:cNvSpPr>
            <p:nvPr/>
          </p:nvSpPr>
          <p:spPr bwMode="auto">
            <a:xfrm>
              <a:off x="4342089" y="5137427"/>
              <a:ext cx="427828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s-ES_tradnl" sz="1600" dirty="0">
                  <a:solidFill>
                    <a:schemeClr val="tx1">
                      <a:lumMod val="65000"/>
                      <a:lumOff val="35000"/>
                    </a:schemeClr>
                  </a:solidFill>
                  <a:latin typeface="Calibri Light" panose="020F0302020204030204" pitchFamily="34" charset="0"/>
                </a:rPr>
                <a:t>antonio.ruiz@icam.es</a:t>
              </a:r>
              <a:endParaRPr lang="es-ES" sz="1600" dirty="0">
                <a:solidFill>
                  <a:schemeClr val="tx1">
                    <a:lumMod val="65000"/>
                    <a:lumOff val="35000"/>
                  </a:schemeClr>
                </a:solidFill>
                <a:latin typeface="Calibri Light" panose="020F0302020204030204" pitchFamily="34" charset="0"/>
              </a:endParaRPr>
            </a:p>
          </p:txBody>
        </p:sp>
        <p:pic>
          <p:nvPicPr>
            <p:cNvPr id="57" name="Picture 2"/>
            <p:cNvPicPr>
              <a:picLocks noChangeAspect="1" noChangeArrowheads="1"/>
            </p:cNvPicPr>
            <p:nvPr/>
          </p:nvPicPr>
          <p:blipFill>
            <a:blip r:embed="rId5">
              <a:extLst>
                <a:ext uri="{28A0092B-C50C-407E-A947-70E740481C1C}">
                  <a14:useLocalDpi xmlns:a14="http://schemas.microsoft.com/office/drawing/2010/main" val="0"/>
                </a:ext>
              </a:extLst>
            </a:blip>
            <a:srcRect t="11371" r="76842"/>
            <a:stretch>
              <a:fillRect/>
            </a:stretch>
          </p:blipFill>
          <p:spPr bwMode="auto">
            <a:xfrm>
              <a:off x="4846861" y="5464128"/>
              <a:ext cx="252240" cy="25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o 10"/>
            <p:cNvGrpSpPr/>
            <p:nvPr/>
          </p:nvGrpSpPr>
          <p:grpSpPr>
            <a:xfrm>
              <a:off x="4436533" y="5454402"/>
              <a:ext cx="646516" cy="203040"/>
              <a:chOff x="7099629" y="5325091"/>
              <a:chExt cx="646516" cy="203040"/>
            </a:xfrm>
          </p:grpSpPr>
          <p:pic>
            <p:nvPicPr>
              <p:cNvPr id="58" name="Picture 7" descr="https://encrypted-tbn3.gstatic.com/images?q=tbn:ANd9GcTv_Ux-H33ZV5YbXiGq_e7zNfXhlW_6mL3hp-6BIqDyK9JmOoCKZ2OHsay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9629" y="5327561"/>
                <a:ext cx="195778" cy="20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49508" y="5325091"/>
                <a:ext cx="196637" cy="196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n 9"/>
              <p:cNvPicPr>
                <a:picLocks noChangeAspect="1"/>
              </p:cNvPicPr>
              <p:nvPr/>
            </p:nvPicPr>
            <p:blipFill rotWithShape="1">
              <a:blip r:embed="rId8" cstate="print">
                <a:extLst>
                  <a:ext uri="{28A0092B-C50C-407E-A947-70E740481C1C}">
                    <a14:useLocalDpi xmlns:a14="http://schemas.microsoft.com/office/drawing/2010/main" val="0"/>
                  </a:ext>
                </a:extLst>
              </a:blip>
              <a:srcRect l="36203" t="22835" r="36574" b="25776"/>
              <a:stretch/>
            </p:blipFill>
            <p:spPr>
              <a:xfrm>
                <a:off x="7323523" y="5333137"/>
                <a:ext cx="189346" cy="191278"/>
              </a:xfrm>
              <a:prstGeom prst="rect">
                <a:avLst/>
              </a:prstGeom>
            </p:spPr>
          </p:pic>
        </p:grpSp>
      </p:grpSp>
      <p:pic>
        <p:nvPicPr>
          <p:cNvPr id="27" name="Picture 7" descr="https://encrypted-tbn3.gstatic.com/images?q=tbn:ANd9GcTv_Ux-H33ZV5YbXiGq_e7zNfXhlW_6mL3hp-6BIqDyK9JmOoCKZ2OHsay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6988" y="5542709"/>
            <a:ext cx="272211" cy="27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4721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268574">
            <a:off x="2423697" y="-752462"/>
            <a:ext cx="6615435" cy="8820580"/>
          </a:xfrm>
          <a:prstGeom prst="rect">
            <a:avLst/>
          </a:prstGeom>
        </p:spPr>
      </p:pic>
      <p:sp>
        <p:nvSpPr>
          <p:cNvPr id="15" name="Rectangle 2"/>
          <p:cNvSpPr>
            <a:spLocks noGrp="1" noChangeArrowheads="1"/>
          </p:cNvSpPr>
          <p:nvPr>
            <p:ph type="title"/>
          </p:nvPr>
        </p:nvSpPr>
        <p:spPr>
          <a:xfrm>
            <a:off x="628650" y="365126"/>
            <a:ext cx="8153400" cy="1325563"/>
          </a:xfrm>
        </p:spPr>
        <p:txBody>
          <a:bodyPr rtlCol="0">
            <a:normAutofit/>
          </a:bodyPr>
          <a:lstStyle/>
          <a:p>
            <a:pPr algn="l" fontAlgn="auto">
              <a:spcAft>
                <a:spcPts val="0"/>
              </a:spcAft>
              <a:defRPr/>
            </a:pPr>
            <a:r>
              <a:rPr lang="es-ES" sz="3600" b="1" dirty="0">
                <a:solidFill>
                  <a:srgbClr val="92D050"/>
                </a:solidFill>
                <a:effectLst>
                  <a:outerShdw blurRad="38100" dist="38100" dir="2700000" algn="tl">
                    <a:srgbClr val="000000">
                      <a:alpha val="43137"/>
                    </a:srgbClr>
                  </a:outerShdw>
                </a:effectLst>
                <a:latin typeface="Futura Bk" pitchFamily="34" charset="0"/>
              </a:rPr>
              <a:t>Contrato </a:t>
            </a:r>
            <a:r>
              <a:rPr lang="es-ES" sz="3600" b="1" dirty="0" smtClean="0">
                <a:solidFill>
                  <a:srgbClr val="92D050"/>
                </a:solidFill>
                <a:effectLst>
                  <a:outerShdw blurRad="38100" dist="38100" dir="2700000" algn="tl">
                    <a:srgbClr val="000000">
                      <a:alpha val="43137"/>
                    </a:srgbClr>
                  </a:outerShdw>
                </a:effectLst>
                <a:latin typeface="Futura Bk" pitchFamily="34" charset="0"/>
              </a:rPr>
              <a:t/>
            </a:r>
            <a:br>
              <a:rPr lang="es-ES" sz="3600" b="1" dirty="0" smtClean="0">
                <a:solidFill>
                  <a:srgbClr val="92D050"/>
                </a:solidFill>
                <a:effectLst>
                  <a:outerShdw blurRad="38100" dist="38100" dir="2700000" algn="tl">
                    <a:srgbClr val="000000">
                      <a:alpha val="43137"/>
                    </a:srgbClr>
                  </a:outerShdw>
                </a:effectLst>
                <a:latin typeface="Futura Bk" pitchFamily="34" charset="0"/>
              </a:rPr>
            </a:br>
            <a:r>
              <a:rPr lang="es-ES" sz="3600" b="1" dirty="0" smtClean="0">
                <a:solidFill>
                  <a:srgbClr val="92D050"/>
                </a:solidFill>
                <a:effectLst>
                  <a:outerShdw blurRad="38100" dist="38100" dir="2700000" algn="tl">
                    <a:srgbClr val="000000">
                      <a:alpha val="43137"/>
                    </a:srgbClr>
                  </a:outerShdw>
                </a:effectLst>
                <a:latin typeface="Futura Bk" pitchFamily="34" charset="0"/>
              </a:rPr>
              <a:t>e </a:t>
            </a:r>
            <a:r>
              <a:rPr lang="es-ES" sz="3600" b="1" dirty="0">
                <a:solidFill>
                  <a:srgbClr val="92D050"/>
                </a:solidFill>
                <a:effectLst>
                  <a:outerShdw blurRad="38100" dist="38100" dir="2700000" algn="tl">
                    <a:srgbClr val="000000">
                      <a:alpha val="43137"/>
                    </a:srgbClr>
                  </a:outerShdw>
                </a:effectLst>
                <a:latin typeface="Futura Bk" pitchFamily="34" charset="0"/>
              </a:rPr>
              <a:t>instrumento de gestión</a:t>
            </a:r>
          </a:p>
        </p:txBody>
      </p:sp>
      <p:sp>
        <p:nvSpPr>
          <p:cNvPr id="6" name="5 Esquina doblada"/>
          <p:cNvSpPr/>
          <p:nvPr/>
        </p:nvSpPr>
        <p:spPr bwMode="auto">
          <a:xfrm>
            <a:off x="1572883" y="2812894"/>
            <a:ext cx="2596550" cy="3406931"/>
          </a:xfrm>
          <a:prstGeom prst="foldedCorner">
            <a:avLst/>
          </a:prstGeom>
          <a:ln>
            <a:noFill/>
          </a:ln>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s-ES" dirty="0">
              <a:effectLst>
                <a:outerShdw blurRad="38100" dist="38100" dir="2700000" algn="tl">
                  <a:srgbClr val="000000">
                    <a:alpha val="43137"/>
                  </a:srgbClr>
                </a:outerShdw>
              </a:effectLst>
            </a:endParaRPr>
          </a:p>
        </p:txBody>
      </p:sp>
      <p:sp>
        <p:nvSpPr>
          <p:cNvPr id="3084" name="Text Box 12"/>
          <p:cNvSpPr txBox="1">
            <a:spLocks noChangeArrowheads="1"/>
          </p:cNvSpPr>
          <p:nvPr/>
        </p:nvSpPr>
        <p:spPr bwMode="auto">
          <a:xfrm>
            <a:off x="1860640" y="3657828"/>
            <a:ext cx="2021036" cy="1477328"/>
          </a:xfrm>
          <a:prstGeom prst="rect">
            <a:avLst/>
          </a:prstGeom>
          <a:noFill/>
          <a:ln>
            <a:noFill/>
          </a:ln>
          <a:effectLst/>
          <a:extLst/>
        </p:spPr>
        <p:txBody>
          <a:bodyPr>
            <a:spAutoFit/>
          </a:bodyPr>
          <a:lstStyle/>
          <a:p>
            <a:pPr algn="ctr">
              <a:spcBef>
                <a:spcPct val="50000"/>
              </a:spcBef>
              <a:defRPr/>
            </a:pPr>
            <a:r>
              <a:rPr lang="es-ES" sz="2000" b="1" dirty="0">
                <a:solidFill>
                  <a:srgbClr val="CC6600"/>
                </a:solidFill>
                <a:effectLst>
                  <a:outerShdw blurRad="38100" dist="38100" dir="2700000" algn="tl">
                    <a:srgbClr val="000000">
                      <a:alpha val="43137"/>
                    </a:srgbClr>
                  </a:outerShdw>
                </a:effectLst>
                <a:cs typeface="Arial" charset="0"/>
              </a:rPr>
              <a:t>Contrato de custodia</a:t>
            </a:r>
          </a:p>
          <a:p>
            <a:pPr algn="ctr">
              <a:spcBef>
                <a:spcPct val="50000"/>
              </a:spcBef>
              <a:defRPr/>
            </a:pPr>
            <a:r>
              <a:rPr lang="es-ES" sz="2000" dirty="0">
                <a:solidFill>
                  <a:srgbClr val="CC6600"/>
                </a:solidFill>
                <a:cs typeface="Arial" charset="0"/>
              </a:rPr>
              <a:t>Obligaciones contractuales</a:t>
            </a:r>
          </a:p>
        </p:txBody>
      </p:sp>
      <p:sp>
        <p:nvSpPr>
          <p:cNvPr id="14" name="5 Esquina doblada"/>
          <p:cNvSpPr/>
          <p:nvPr/>
        </p:nvSpPr>
        <p:spPr bwMode="auto">
          <a:xfrm>
            <a:off x="4572000" y="2812894"/>
            <a:ext cx="2596550" cy="3406931"/>
          </a:xfrm>
          <a:prstGeom prst="foldedCorner">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algn="ctr">
              <a:spcBef>
                <a:spcPct val="50000"/>
              </a:spcBef>
              <a:defRPr/>
            </a:pPr>
            <a:endParaRPr lang="es-ES" dirty="0">
              <a:solidFill>
                <a:schemeClr val="tx1"/>
              </a:solidFill>
              <a:cs typeface="Arial" charset="0"/>
            </a:endParaRPr>
          </a:p>
        </p:txBody>
      </p:sp>
      <p:sp>
        <p:nvSpPr>
          <p:cNvPr id="3083" name="Text Box 11"/>
          <p:cNvSpPr txBox="1">
            <a:spLocks noChangeArrowheads="1"/>
          </p:cNvSpPr>
          <p:nvPr/>
        </p:nvSpPr>
        <p:spPr bwMode="auto">
          <a:xfrm>
            <a:off x="4873924" y="3591091"/>
            <a:ext cx="1992702" cy="3477875"/>
          </a:xfrm>
          <a:prstGeom prst="rect">
            <a:avLst/>
          </a:prstGeom>
          <a:noFill/>
          <a:ln>
            <a:noFill/>
          </a:ln>
          <a:effectLst/>
          <a:extLst/>
        </p:spPr>
        <p:txBody>
          <a:bodyPr wrap="square">
            <a:spAutoFit/>
          </a:bodyPr>
          <a:lstStyle>
            <a:defPPr>
              <a:defRPr lang="es-ES"/>
            </a:defPPr>
            <a:lvl1pPr algn="ctr">
              <a:spcBef>
                <a:spcPct val="50000"/>
              </a:spcBef>
              <a:defRPr>
                <a:solidFill>
                  <a:srgbClr val="CC6600"/>
                </a:solidFill>
                <a:latin typeface="Futura Bk" pitchFamily="34"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a:defRPr>
                <a:solidFill>
                  <a:schemeClr val="tx1"/>
                </a:solidFill>
                <a:latin typeface="Arial" charset="0"/>
                <a:cs typeface="Arial" charset="0"/>
              </a:defRPr>
            </a:lvl6pPr>
            <a:lvl7pPr>
              <a:defRPr>
                <a:solidFill>
                  <a:schemeClr val="tx1"/>
                </a:solidFill>
                <a:latin typeface="Arial" charset="0"/>
                <a:cs typeface="Arial" charset="0"/>
              </a:defRPr>
            </a:lvl7pPr>
            <a:lvl8pPr>
              <a:defRPr>
                <a:solidFill>
                  <a:schemeClr val="tx1"/>
                </a:solidFill>
                <a:latin typeface="Arial" charset="0"/>
                <a:cs typeface="Arial" charset="0"/>
              </a:defRPr>
            </a:lvl8pPr>
            <a:lvl9pPr>
              <a:defRPr>
                <a:solidFill>
                  <a:schemeClr val="tx1"/>
                </a:solidFill>
                <a:latin typeface="Arial" charset="0"/>
                <a:cs typeface="Arial" charset="0"/>
              </a:defRPr>
            </a:lvl9pPr>
          </a:lstStyle>
          <a:p>
            <a:pPr>
              <a:defRPr/>
            </a:pPr>
            <a:r>
              <a:rPr lang="es-ES" sz="2000" b="1" dirty="0">
                <a:solidFill>
                  <a:schemeClr val="accent3">
                    <a:lumMod val="50000"/>
                  </a:schemeClr>
                </a:solidFill>
                <a:effectLst>
                  <a:outerShdw blurRad="38100" dist="38100" dir="2700000" algn="tl">
                    <a:srgbClr val="000000">
                      <a:alpha val="43137"/>
                    </a:srgbClr>
                  </a:outerShdw>
                </a:effectLst>
                <a:latin typeface="+mn-lt"/>
              </a:rPr>
              <a:t>Instrumento de gestión</a:t>
            </a:r>
          </a:p>
          <a:p>
            <a:pPr>
              <a:defRPr/>
            </a:pPr>
            <a:r>
              <a:rPr lang="es-ES" sz="2000" dirty="0">
                <a:solidFill>
                  <a:schemeClr val="tx1">
                    <a:lumMod val="75000"/>
                    <a:lumOff val="25000"/>
                  </a:schemeClr>
                </a:solidFill>
                <a:latin typeface="+mn-lt"/>
              </a:rPr>
              <a:t>Instrucciones técnicas de gestión y conservación</a:t>
            </a:r>
          </a:p>
          <a:p>
            <a:pPr>
              <a:defRPr/>
            </a:pPr>
            <a:endParaRPr lang="es-ES" sz="2000" b="1" dirty="0">
              <a:solidFill>
                <a:schemeClr val="accent3">
                  <a:lumMod val="50000"/>
                </a:schemeClr>
              </a:solidFill>
              <a:effectLst>
                <a:outerShdw blurRad="38100" dist="38100" dir="2700000" algn="tl">
                  <a:srgbClr val="000000">
                    <a:alpha val="43137"/>
                  </a:srgbClr>
                </a:outerShdw>
              </a:effectLst>
              <a:latin typeface="+mn-lt"/>
            </a:endParaRPr>
          </a:p>
          <a:p>
            <a:pPr>
              <a:defRPr/>
            </a:pPr>
            <a:endParaRPr lang="es-ES" sz="2000" b="1" dirty="0">
              <a:solidFill>
                <a:schemeClr val="accent3">
                  <a:lumMod val="50000"/>
                </a:schemeClr>
              </a:solidFill>
              <a:effectLst>
                <a:outerShdw blurRad="38100" dist="38100" dir="2700000" algn="tl">
                  <a:srgbClr val="000000">
                    <a:alpha val="43137"/>
                  </a:srgbClr>
                </a:outerShdw>
              </a:effectLst>
              <a:latin typeface="+mn-lt"/>
            </a:endParaRPr>
          </a:p>
          <a:p>
            <a:pPr>
              <a:defRPr/>
            </a:pPr>
            <a:endParaRPr lang="es-ES" sz="2000" b="1" dirty="0">
              <a:solidFill>
                <a:schemeClr val="accent3">
                  <a:lumMod val="50000"/>
                </a:schemeClr>
              </a:solidFill>
              <a:effectLst>
                <a:outerShdw blurRad="38100" dist="38100" dir="2700000" algn="tl">
                  <a:srgbClr val="000000">
                    <a:alpha val="43137"/>
                  </a:srgbClr>
                </a:outerShdw>
              </a:effectLst>
              <a:latin typeface="+mn-lt"/>
            </a:endParaRPr>
          </a:p>
        </p:txBody>
      </p:sp>
      <p:sp>
        <p:nvSpPr>
          <p:cNvPr id="16" name="Rectangle 2"/>
          <p:cNvSpPr txBox="1">
            <a:spLocks noChangeArrowheads="1"/>
          </p:cNvSpPr>
          <p:nvPr/>
        </p:nvSpPr>
        <p:spPr>
          <a:xfrm>
            <a:off x="1242352" y="1530164"/>
            <a:ext cx="5278648"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s-ES" sz="2800" dirty="0">
                <a:latin typeface="Gill Sans MT" panose="020B0502020104020203" pitchFamily="34" charset="0"/>
              </a:rPr>
              <a:t>La finalidad de la custodia no es el acuerdo, </a:t>
            </a:r>
            <a:r>
              <a:rPr lang="es-ES" sz="2800" dirty="0" smtClean="0">
                <a:latin typeface="Gill Sans MT" panose="020B0502020104020203" pitchFamily="34" charset="0"/>
              </a:rPr>
              <a:t> sino </a:t>
            </a:r>
            <a:r>
              <a:rPr lang="es-ES" sz="2800" dirty="0">
                <a:latin typeface="Gill Sans MT" panose="020B0502020104020203" pitchFamily="34" charset="0"/>
              </a:rPr>
              <a:t>la conservación</a:t>
            </a:r>
          </a:p>
        </p:txBody>
      </p:sp>
      <p:sp>
        <p:nvSpPr>
          <p:cNvPr id="3" name="CuadroTexto 2"/>
          <p:cNvSpPr txBox="1"/>
          <p:nvPr/>
        </p:nvSpPr>
        <p:spPr>
          <a:xfrm>
            <a:off x="4169433" y="4048125"/>
            <a:ext cx="535917" cy="646331"/>
          </a:xfrm>
          <a:prstGeom prst="rect">
            <a:avLst/>
          </a:prstGeom>
          <a:noFill/>
        </p:spPr>
        <p:txBody>
          <a:bodyPr wrap="square" rtlCol="0">
            <a:spAutoFit/>
          </a:bodyPr>
          <a:lstStyle/>
          <a:p>
            <a:r>
              <a:rPr lang="es-ES" sz="3600" b="1" dirty="0">
                <a:solidFill>
                  <a:schemeClr val="tx1">
                    <a:lumMod val="65000"/>
                    <a:lumOff val="35000"/>
                  </a:schemeClr>
                </a:solidFill>
              </a:rPr>
              <a:t>+</a:t>
            </a:r>
          </a:p>
        </p:txBody>
      </p:sp>
    </p:spTree>
    <p:extLst>
      <p:ext uri="{BB962C8B-B14F-4D97-AF65-F5344CB8AC3E}">
        <p14:creationId xmlns:p14="http://schemas.microsoft.com/office/powerpoint/2010/main" val="19681929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46346"/>
          <a:stretch/>
        </p:blipFill>
        <p:spPr>
          <a:xfrm>
            <a:off x="-1089060" y="-1496315"/>
            <a:ext cx="11322120" cy="8595615"/>
          </a:xfrm>
          <a:prstGeom prst="rect">
            <a:avLst/>
          </a:prstGeom>
        </p:spPr>
      </p:pic>
      <p:sp>
        <p:nvSpPr>
          <p:cNvPr id="2051" name="Rectangle 9"/>
          <p:cNvSpPr>
            <a:spLocks noChangeArrowheads="1"/>
          </p:cNvSpPr>
          <p:nvPr/>
        </p:nvSpPr>
        <p:spPr bwMode="auto">
          <a:xfrm>
            <a:off x="-165100" y="4470654"/>
            <a:ext cx="11407757" cy="246527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1800">
              <a:latin typeface="Arial" panose="020B0604020202020204" pitchFamily="34" charset="0"/>
            </a:endParaRPr>
          </a:p>
        </p:txBody>
      </p:sp>
      <p:sp>
        <p:nvSpPr>
          <p:cNvPr id="2052" name="1 Título"/>
          <p:cNvSpPr>
            <a:spLocks noGrp="1"/>
          </p:cNvSpPr>
          <p:nvPr>
            <p:ph type="ctrTitle"/>
          </p:nvPr>
        </p:nvSpPr>
        <p:spPr>
          <a:xfrm>
            <a:off x="-138300" y="4470654"/>
            <a:ext cx="7773987" cy="1507783"/>
          </a:xfrm>
          <a:solidFill>
            <a:srgbClr val="FFFFFF">
              <a:alpha val="70195"/>
            </a:srgbClr>
          </a:solidFill>
        </p:spPr>
        <p:txBody>
          <a:bodyPr anchor="ctr" anchorCtr="0">
            <a:normAutofit/>
          </a:bodyPr>
          <a:lstStyle/>
          <a:p>
            <a:pPr marL="355600" algn="l" eaLnBrk="1" hangingPunct="1"/>
            <a:r>
              <a:rPr lang="es-ES" altLang="es-ES" sz="3200" dirty="0" smtClean="0">
                <a:solidFill>
                  <a:schemeClr val="accent6"/>
                </a:solidFill>
                <a:latin typeface="Gill Sans MT" panose="020B0502020104020203" pitchFamily="34" charset="0"/>
                <a:cs typeface="Lucida Sans" panose="020B0602040502020204" pitchFamily="34" charset="0"/>
              </a:rPr>
              <a:t>Elaboración y redacción de acuerdos de custodia del territorio</a:t>
            </a:r>
            <a:endParaRPr lang="es-ES" altLang="es-ES" sz="3200" dirty="0">
              <a:solidFill>
                <a:schemeClr val="accent6"/>
              </a:solidFill>
              <a:latin typeface="Gill Sans MT" panose="020B0502020104020203" pitchFamily="34" charset="0"/>
              <a:cs typeface="Lucida Sans" panose="020B0602040502020204" pitchFamily="34" charset="0"/>
            </a:endParaRPr>
          </a:p>
        </p:txBody>
      </p:sp>
      <p:sp>
        <p:nvSpPr>
          <p:cNvPr id="2053" name="Rectangle 10"/>
          <p:cNvSpPr>
            <a:spLocks noChangeArrowheads="1"/>
          </p:cNvSpPr>
          <p:nvPr/>
        </p:nvSpPr>
        <p:spPr bwMode="auto">
          <a:xfrm>
            <a:off x="-138300" y="5599387"/>
            <a:ext cx="7777162" cy="1052258"/>
          </a:xfrm>
          <a:prstGeom prst="rect">
            <a:avLst/>
          </a:prstGeom>
          <a:solidFill>
            <a:srgbClr val="FFFFFF">
              <a:alpha val="70195"/>
            </a:srgb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55600" eaLnBrk="1" hangingPunct="1">
              <a:spcBef>
                <a:spcPct val="0"/>
              </a:spcBef>
              <a:buFontTx/>
              <a:buNone/>
            </a:pPr>
            <a:r>
              <a:rPr lang="es-ES_tradnl" altLang="es-ES" sz="1600" b="1" dirty="0">
                <a:solidFill>
                  <a:schemeClr val="tx1">
                    <a:lumMod val="50000"/>
                    <a:lumOff val="50000"/>
                  </a:schemeClr>
                </a:solidFill>
                <a:latin typeface="Futura-Normal" pitchFamily="2" charset="0"/>
              </a:rPr>
              <a:t>Antonio Ruiz Salgado</a:t>
            </a:r>
          </a:p>
          <a:p>
            <a:pPr marL="355600" eaLnBrk="1" hangingPunct="1">
              <a:spcBef>
                <a:spcPct val="0"/>
              </a:spcBef>
              <a:buFontTx/>
              <a:buNone/>
            </a:pPr>
            <a:r>
              <a:rPr lang="es-ES_tradnl" altLang="es-ES" sz="1600" dirty="0">
                <a:solidFill>
                  <a:schemeClr val="tx1">
                    <a:lumMod val="50000"/>
                    <a:lumOff val="50000"/>
                  </a:schemeClr>
                </a:solidFill>
                <a:latin typeface="Futura-Normal" pitchFamily="2" charset="0"/>
              </a:rPr>
              <a:t>Abogado – </a:t>
            </a:r>
            <a:r>
              <a:rPr lang="es-ES_tradnl" altLang="es-ES" sz="1600" dirty="0" smtClean="0">
                <a:solidFill>
                  <a:schemeClr val="tx1">
                    <a:lumMod val="50000"/>
                    <a:lumOff val="50000"/>
                  </a:schemeClr>
                </a:solidFill>
                <a:latin typeface="Futura-Normal" pitchFamily="2" charset="0"/>
              </a:rPr>
              <a:t>Consultor </a:t>
            </a:r>
            <a:r>
              <a:rPr lang="es-ES_tradnl" altLang="es-ES" sz="1600" dirty="0">
                <a:solidFill>
                  <a:schemeClr val="tx1">
                    <a:lumMod val="50000"/>
                    <a:lumOff val="50000"/>
                  </a:schemeClr>
                </a:solidFill>
                <a:latin typeface="Futura-Normal" pitchFamily="2" charset="0"/>
              </a:rPr>
              <a:t>jurídico ambiental </a:t>
            </a:r>
          </a:p>
          <a:p>
            <a:pPr marL="355600" eaLnBrk="1" hangingPunct="1">
              <a:spcBef>
                <a:spcPct val="0"/>
              </a:spcBef>
              <a:buFontTx/>
              <a:buNone/>
            </a:pPr>
            <a:r>
              <a:rPr lang="es-ES_tradnl" altLang="es-ES" sz="1600" dirty="0">
                <a:solidFill>
                  <a:schemeClr val="tx1">
                    <a:lumMod val="50000"/>
                    <a:lumOff val="50000"/>
                  </a:schemeClr>
                </a:solidFill>
                <a:latin typeface="Futura-Normal" pitchFamily="2" charset="0"/>
              </a:rPr>
              <a:t>Asesor </a:t>
            </a:r>
            <a:r>
              <a:rPr lang="es-ES_tradnl" altLang="es-ES" sz="1600" dirty="0" smtClean="0">
                <a:solidFill>
                  <a:schemeClr val="tx1">
                    <a:lumMod val="50000"/>
                    <a:lumOff val="50000"/>
                  </a:schemeClr>
                </a:solidFill>
                <a:latin typeface="Futura-Normal" pitchFamily="2" charset="0"/>
              </a:rPr>
              <a:t>jurídico del </a:t>
            </a:r>
            <a:r>
              <a:rPr lang="es-ES_tradnl" altLang="es-ES" sz="1600" dirty="0">
                <a:solidFill>
                  <a:schemeClr val="tx1">
                    <a:lumMod val="50000"/>
                    <a:lumOff val="50000"/>
                  </a:schemeClr>
                </a:solidFill>
                <a:latin typeface="Futura-Normal" pitchFamily="2" charset="0"/>
              </a:rPr>
              <a:t>Foro de Redes y Entidades de custodia del territorio</a:t>
            </a:r>
            <a:endParaRPr lang="es-ES" altLang="es-ES" sz="1600" dirty="0">
              <a:solidFill>
                <a:schemeClr val="tx1">
                  <a:lumMod val="50000"/>
                  <a:lumOff val="50000"/>
                </a:schemeClr>
              </a:solidFill>
              <a:latin typeface="Futura-Normal" pitchFamily="2" charset="0"/>
            </a:endParaRPr>
          </a:p>
        </p:txBody>
      </p:sp>
    </p:spTree>
    <p:extLst>
      <p:ext uri="{BB962C8B-B14F-4D97-AF65-F5344CB8AC3E}">
        <p14:creationId xmlns:p14="http://schemas.microsoft.com/office/powerpoint/2010/main" val="3961656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46346"/>
          <a:stretch/>
        </p:blipFill>
        <p:spPr>
          <a:xfrm>
            <a:off x="-1089060" y="-1496315"/>
            <a:ext cx="11322120" cy="8595615"/>
          </a:xfrm>
          <a:prstGeom prst="rect">
            <a:avLst/>
          </a:prstGeom>
        </p:spPr>
      </p:pic>
      <p:sp>
        <p:nvSpPr>
          <p:cNvPr id="2051" name="Rectangle 9"/>
          <p:cNvSpPr>
            <a:spLocks noChangeArrowheads="1"/>
          </p:cNvSpPr>
          <p:nvPr/>
        </p:nvSpPr>
        <p:spPr bwMode="auto">
          <a:xfrm>
            <a:off x="-165100" y="4470654"/>
            <a:ext cx="11407757" cy="246527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1800">
              <a:latin typeface="Arial" panose="020B0604020202020204" pitchFamily="34" charset="0"/>
            </a:endParaRPr>
          </a:p>
        </p:txBody>
      </p:sp>
      <p:sp>
        <p:nvSpPr>
          <p:cNvPr id="2052" name="1 Título"/>
          <p:cNvSpPr>
            <a:spLocks noGrp="1"/>
          </p:cNvSpPr>
          <p:nvPr>
            <p:ph type="ctrTitle"/>
          </p:nvPr>
        </p:nvSpPr>
        <p:spPr>
          <a:xfrm>
            <a:off x="-138300" y="4470654"/>
            <a:ext cx="7773987" cy="1507783"/>
          </a:xfrm>
          <a:solidFill>
            <a:srgbClr val="FFFFFF">
              <a:alpha val="70195"/>
            </a:srgbClr>
          </a:solidFill>
        </p:spPr>
        <p:txBody>
          <a:bodyPr anchor="ctr" anchorCtr="0">
            <a:normAutofit/>
          </a:bodyPr>
          <a:lstStyle/>
          <a:p>
            <a:pPr marL="355600" algn="l" eaLnBrk="1" hangingPunct="1"/>
            <a:r>
              <a:rPr lang="es-ES" altLang="es-ES" sz="3200" dirty="0" smtClean="0">
                <a:solidFill>
                  <a:schemeClr val="accent6"/>
                </a:solidFill>
                <a:latin typeface="Gill Sans MT" panose="020B0502020104020203" pitchFamily="34" charset="0"/>
                <a:cs typeface="Lucida Sans" panose="020B0602040502020204" pitchFamily="34" charset="0"/>
              </a:rPr>
              <a:t>Elaboración y redacción de </a:t>
            </a:r>
            <a:r>
              <a:rPr lang="es-ES" altLang="es-ES" sz="3200" strike="sngStrike" dirty="0" smtClean="0">
                <a:solidFill>
                  <a:srgbClr val="FF0000"/>
                </a:solidFill>
                <a:latin typeface="Gill Sans MT" panose="020B0502020104020203" pitchFamily="34" charset="0"/>
                <a:cs typeface="Lucida Sans" panose="020B0602040502020204" pitchFamily="34" charset="0"/>
              </a:rPr>
              <a:t>acuerdos</a:t>
            </a:r>
            <a:r>
              <a:rPr lang="es-ES" altLang="es-ES" sz="3200" dirty="0" smtClean="0">
                <a:solidFill>
                  <a:schemeClr val="accent6"/>
                </a:solidFill>
                <a:latin typeface="Gill Sans MT" panose="020B0502020104020203" pitchFamily="34" charset="0"/>
                <a:cs typeface="Lucida Sans" panose="020B0602040502020204" pitchFamily="34" charset="0"/>
              </a:rPr>
              <a:t> de custodia del territorio</a:t>
            </a:r>
            <a:endParaRPr lang="es-ES" altLang="es-ES" sz="3200" dirty="0">
              <a:solidFill>
                <a:schemeClr val="accent6"/>
              </a:solidFill>
              <a:latin typeface="Gill Sans MT" panose="020B0502020104020203" pitchFamily="34" charset="0"/>
              <a:cs typeface="Lucida Sans" panose="020B0602040502020204" pitchFamily="34" charset="0"/>
            </a:endParaRPr>
          </a:p>
        </p:txBody>
      </p:sp>
      <p:sp>
        <p:nvSpPr>
          <p:cNvPr id="2053" name="Rectangle 10"/>
          <p:cNvSpPr>
            <a:spLocks noChangeArrowheads="1"/>
          </p:cNvSpPr>
          <p:nvPr/>
        </p:nvSpPr>
        <p:spPr bwMode="auto">
          <a:xfrm>
            <a:off x="-138300" y="5599387"/>
            <a:ext cx="7777162" cy="1052258"/>
          </a:xfrm>
          <a:prstGeom prst="rect">
            <a:avLst/>
          </a:prstGeom>
          <a:solidFill>
            <a:srgbClr val="FFFFFF">
              <a:alpha val="70195"/>
            </a:srgb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55600" eaLnBrk="1" hangingPunct="1">
              <a:spcBef>
                <a:spcPct val="0"/>
              </a:spcBef>
              <a:buFontTx/>
              <a:buNone/>
            </a:pPr>
            <a:r>
              <a:rPr lang="es-ES_tradnl" altLang="es-ES" sz="1600" b="1" dirty="0">
                <a:solidFill>
                  <a:schemeClr val="tx1">
                    <a:lumMod val="50000"/>
                    <a:lumOff val="50000"/>
                  </a:schemeClr>
                </a:solidFill>
                <a:latin typeface="Futura-Normal" pitchFamily="2" charset="0"/>
              </a:rPr>
              <a:t>Antonio Ruiz Salgado</a:t>
            </a:r>
          </a:p>
          <a:p>
            <a:pPr marL="355600" eaLnBrk="1" hangingPunct="1">
              <a:spcBef>
                <a:spcPct val="0"/>
              </a:spcBef>
              <a:buFontTx/>
              <a:buNone/>
            </a:pPr>
            <a:r>
              <a:rPr lang="es-ES_tradnl" altLang="es-ES" sz="1600" dirty="0">
                <a:solidFill>
                  <a:schemeClr val="tx1">
                    <a:lumMod val="50000"/>
                    <a:lumOff val="50000"/>
                  </a:schemeClr>
                </a:solidFill>
                <a:latin typeface="Futura-Normal" pitchFamily="2" charset="0"/>
              </a:rPr>
              <a:t>Abogado – </a:t>
            </a:r>
            <a:r>
              <a:rPr lang="es-ES_tradnl" altLang="es-ES" sz="1600" dirty="0" smtClean="0">
                <a:solidFill>
                  <a:schemeClr val="tx1">
                    <a:lumMod val="50000"/>
                    <a:lumOff val="50000"/>
                  </a:schemeClr>
                </a:solidFill>
                <a:latin typeface="Futura-Normal" pitchFamily="2" charset="0"/>
              </a:rPr>
              <a:t>Consultor </a:t>
            </a:r>
            <a:r>
              <a:rPr lang="es-ES_tradnl" altLang="es-ES" sz="1600" dirty="0">
                <a:solidFill>
                  <a:schemeClr val="tx1">
                    <a:lumMod val="50000"/>
                    <a:lumOff val="50000"/>
                  </a:schemeClr>
                </a:solidFill>
                <a:latin typeface="Futura-Normal" pitchFamily="2" charset="0"/>
              </a:rPr>
              <a:t>jurídico ambiental </a:t>
            </a:r>
          </a:p>
          <a:p>
            <a:pPr marL="355600" eaLnBrk="1" hangingPunct="1">
              <a:spcBef>
                <a:spcPct val="0"/>
              </a:spcBef>
              <a:buFontTx/>
              <a:buNone/>
            </a:pPr>
            <a:r>
              <a:rPr lang="es-ES_tradnl" altLang="es-ES" sz="1600" dirty="0">
                <a:solidFill>
                  <a:schemeClr val="tx1">
                    <a:lumMod val="50000"/>
                    <a:lumOff val="50000"/>
                  </a:schemeClr>
                </a:solidFill>
                <a:latin typeface="Futura-Normal" pitchFamily="2" charset="0"/>
              </a:rPr>
              <a:t>Asesor </a:t>
            </a:r>
            <a:r>
              <a:rPr lang="es-ES_tradnl" altLang="es-ES" sz="1600" dirty="0" smtClean="0">
                <a:solidFill>
                  <a:schemeClr val="tx1">
                    <a:lumMod val="50000"/>
                    <a:lumOff val="50000"/>
                  </a:schemeClr>
                </a:solidFill>
                <a:latin typeface="Futura-Normal" pitchFamily="2" charset="0"/>
              </a:rPr>
              <a:t>jurídico del </a:t>
            </a:r>
            <a:r>
              <a:rPr lang="es-ES_tradnl" altLang="es-ES" sz="1600" dirty="0">
                <a:solidFill>
                  <a:schemeClr val="tx1">
                    <a:lumMod val="50000"/>
                    <a:lumOff val="50000"/>
                  </a:schemeClr>
                </a:solidFill>
                <a:latin typeface="Futura-Normal" pitchFamily="2" charset="0"/>
              </a:rPr>
              <a:t>Foro de Redes y Entidades de custodia del territorio</a:t>
            </a:r>
            <a:endParaRPr lang="es-ES" altLang="es-ES" sz="1600" dirty="0">
              <a:solidFill>
                <a:schemeClr val="tx1">
                  <a:lumMod val="50000"/>
                  <a:lumOff val="50000"/>
                </a:schemeClr>
              </a:solidFill>
              <a:latin typeface="Futura-Normal" pitchFamily="2" charset="0"/>
            </a:endParaRPr>
          </a:p>
        </p:txBody>
      </p:sp>
      <p:sp>
        <p:nvSpPr>
          <p:cNvPr id="6" name="Esquina doblada 5"/>
          <p:cNvSpPr/>
          <p:nvPr/>
        </p:nvSpPr>
        <p:spPr>
          <a:xfrm rot="21038731">
            <a:off x="5616243" y="4272686"/>
            <a:ext cx="2762243" cy="2455076"/>
          </a:xfrm>
          <a:prstGeom prst="foldedCorner">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path path="circle">
              <a:fillToRect l="100000" t="100000"/>
            </a:path>
            <a:tileRect r="-100000" b="-10000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s-ES" altLang="es-ES" sz="1600" b="1" dirty="0" smtClean="0">
              <a:solidFill>
                <a:schemeClr val="tx1">
                  <a:lumMod val="50000"/>
                  <a:lumOff val="50000"/>
                </a:schemeClr>
              </a:solidFill>
              <a:effectLst>
                <a:outerShdw blurRad="38100" dist="38100" dir="2700000" algn="tl">
                  <a:srgbClr val="000000">
                    <a:alpha val="43137"/>
                  </a:srgbClr>
                </a:outerShdw>
              </a:effectLst>
              <a:latin typeface="Futura-Normal" pitchFamily="2" charset="0"/>
            </a:endParaRPr>
          </a:p>
          <a:p>
            <a:pPr algn="ctr"/>
            <a:r>
              <a:rPr lang="es-ES" altLang="es-ES" sz="3600" b="1" dirty="0" smtClean="0">
                <a:solidFill>
                  <a:schemeClr val="tx1"/>
                </a:solidFill>
                <a:effectLst>
                  <a:outerShdw blurRad="38100" dist="38100" dir="2700000" algn="tl">
                    <a:srgbClr val="000000">
                      <a:alpha val="43137"/>
                    </a:srgbClr>
                  </a:outerShdw>
                </a:effectLst>
                <a:latin typeface="Futura-Normal" pitchFamily="2" charset="0"/>
              </a:rPr>
              <a:t>Contratos</a:t>
            </a:r>
            <a:endParaRPr lang="es-ES" altLang="es-ES" sz="3200" b="1" dirty="0" smtClean="0">
              <a:solidFill>
                <a:schemeClr val="tx1"/>
              </a:solidFill>
              <a:effectLst>
                <a:outerShdw blurRad="38100" dist="38100" dir="2700000" algn="tl">
                  <a:srgbClr val="000000">
                    <a:alpha val="43137"/>
                  </a:srgbClr>
                </a:outerShdw>
              </a:effectLst>
              <a:latin typeface="Futura-Normal" pitchFamily="2" charset="0"/>
            </a:endParaRPr>
          </a:p>
          <a:p>
            <a:pPr algn="ctr"/>
            <a:endParaRPr lang="es-ES" sz="2000" b="1" dirty="0">
              <a:solidFill>
                <a:schemeClr val="tx1">
                  <a:lumMod val="50000"/>
                  <a:lumOff val="50000"/>
                </a:schemeClr>
              </a:solidFill>
              <a:effectLst>
                <a:outerShdw blurRad="38100" dist="38100" dir="2700000" algn="tl">
                  <a:srgbClr val="000000">
                    <a:alpha val="43137"/>
                  </a:srgbClr>
                </a:outerShdw>
              </a:effectLst>
              <a:latin typeface="Futura-Normal" pitchFamily="2" charset="0"/>
            </a:endParaRPr>
          </a:p>
          <a:p>
            <a:pPr marL="449263" indent="-209550">
              <a:buFont typeface="Arial" panose="020B0604020202020204" pitchFamily="34" charset="0"/>
              <a:buChar char="•"/>
            </a:pPr>
            <a:r>
              <a:rPr lang="es-ES" dirty="0" smtClean="0">
                <a:solidFill>
                  <a:schemeClr val="bg2">
                    <a:lumMod val="50000"/>
                  </a:schemeClr>
                </a:solidFill>
                <a:latin typeface="Futura-Normal" pitchFamily="2" charset="0"/>
              </a:rPr>
              <a:t>comunicación</a:t>
            </a:r>
          </a:p>
          <a:p>
            <a:pPr marL="449263" indent="-209550">
              <a:buFont typeface="Arial" panose="020B0604020202020204" pitchFamily="34" charset="0"/>
              <a:buChar char="•"/>
            </a:pPr>
            <a:r>
              <a:rPr lang="es-ES" dirty="0" smtClean="0">
                <a:solidFill>
                  <a:schemeClr val="bg2">
                    <a:lumMod val="50000"/>
                  </a:schemeClr>
                </a:solidFill>
                <a:latin typeface="Futura-Normal" pitchFamily="2" charset="0"/>
              </a:rPr>
              <a:t>seguridad jurídic</a:t>
            </a:r>
            <a:r>
              <a:rPr lang="es-ES" dirty="0" smtClean="0">
                <a:solidFill>
                  <a:schemeClr val="bg2">
                    <a:lumMod val="50000"/>
                  </a:schemeClr>
                </a:solidFill>
              </a:rPr>
              <a:t>a</a:t>
            </a:r>
          </a:p>
          <a:p>
            <a:pPr marL="449263" indent="-209550">
              <a:buFont typeface="Arial" panose="020B0604020202020204" pitchFamily="34" charset="0"/>
              <a:buChar char="•"/>
            </a:pPr>
            <a:r>
              <a:rPr lang="es-ES" dirty="0" smtClean="0">
                <a:solidFill>
                  <a:schemeClr val="bg2">
                    <a:lumMod val="50000"/>
                  </a:schemeClr>
                </a:solidFill>
                <a:latin typeface="Futura-Normal" pitchFamily="2" charset="0"/>
              </a:rPr>
              <a:t>confianza</a:t>
            </a:r>
          </a:p>
          <a:p>
            <a:pPr algn="ctr"/>
            <a:endParaRPr lang="es-ES" sz="4000" b="1" dirty="0" smtClean="0">
              <a:solidFill>
                <a:schemeClr val="tx1">
                  <a:lumMod val="50000"/>
                  <a:lumOff val="50000"/>
                </a:schemeClr>
              </a:solidFill>
              <a:effectLst>
                <a:outerShdw blurRad="38100" dist="38100" dir="2700000" algn="tl">
                  <a:srgbClr val="000000">
                    <a:alpha val="43137"/>
                  </a:srgbClr>
                </a:outerShdw>
              </a:effectLst>
              <a:latin typeface="Futura-Normal" pitchFamily="2" charset="0"/>
            </a:endParaRPr>
          </a:p>
        </p:txBody>
      </p:sp>
    </p:spTree>
    <p:extLst>
      <p:ext uri="{BB962C8B-B14F-4D97-AF65-F5344CB8AC3E}">
        <p14:creationId xmlns:p14="http://schemas.microsoft.com/office/powerpoint/2010/main" val="203409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p:cNvSpPr>
          <p:nvPr>
            <p:ph type="title"/>
          </p:nvPr>
        </p:nvSpPr>
        <p:spPr>
          <a:xfrm>
            <a:off x="457200" y="260350"/>
            <a:ext cx="8229600" cy="1143000"/>
          </a:xfrm>
        </p:spPr>
        <p:txBody>
          <a:bodyPr/>
          <a:lstStyle/>
          <a:p>
            <a:pPr algn="l" eaLnBrk="1" hangingPunct="1"/>
            <a:r>
              <a:rPr lang="es-ES_tradnl" altLang="es-ES" b="1" dirty="0">
                <a:latin typeface="Gill Sans MT" panose="020B0502020104020203" pitchFamily="34" charset="0"/>
              </a:rPr>
              <a:t>Contenidos</a:t>
            </a:r>
            <a:endParaRPr lang="es-ES" altLang="es-ES" b="1" dirty="0">
              <a:latin typeface="Gill Sans MT" panose="020B0502020104020203" pitchFamily="34" charset="0"/>
            </a:endParaRPr>
          </a:p>
        </p:txBody>
      </p:sp>
      <p:pic>
        <p:nvPicPr>
          <p:cNvPr id="3075" name="5 Rectángulo redondead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79" y="1813576"/>
            <a:ext cx="8180387" cy="114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12"/>
          <p:cNvSpPr txBox="1">
            <a:spLocks noChangeArrowheads="1"/>
          </p:cNvSpPr>
          <p:nvPr/>
        </p:nvSpPr>
        <p:spPr bwMode="auto">
          <a:xfrm>
            <a:off x="2070521" y="2006725"/>
            <a:ext cx="6708775" cy="7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s-ES_tradnl" altLang="es-ES" sz="2000" b="1" dirty="0" smtClean="0">
                <a:solidFill>
                  <a:srgbClr val="FFFFFF"/>
                </a:solidFill>
                <a:effectLst>
                  <a:outerShdw blurRad="38100" dist="38100" dir="2700000" algn="tl">
                    <a:srgbClr val="000000">
                      <a:alpha val="43137"/>
                    </a:srgbClr>
                  </a:outerShdw>
                </a:effectLst>
                <a:latin typeface="Gill Sans MT" panose="020B0502020104020203" pitchFamily="34" charset="0"/>
              </a:rPr>
              <a:t>Marco jurídico de los contratos y acuerdos</a:t>
            </a:r>
            <a:endParaRPr lang="es-ES" altLang="es-ES" sz="2000" b="1" dirty="0">
              <a:solidFill>
                <a:srgbClr val="FFFFFF"/>
              </a:solidFill>
              <a:effectLst>
                <a:outerShdw blurRad="38100" dist="38100" dir="2700000" algn="tl">
                  <a:srgbClr val="000000">
                    <a:alpha val="43137"/>
                  </a:srgbClr>
                </a:outerShdw>
              </a:effectLst>
              <a:latin typeface="Gill Sans MT" panose="020B0502020104020203" pitchFamily="34" charset="0"/>
            </a:endParaRPr>
          </a:p>
        </p:txBody>
      </p:sp>
      <p:sp>
        <p:nvSpPr>
          <p:cNvPr id="3079" name="Text Box 17"/>
          <p:cNvSpPr txBox="1">
            <a:spLocks noChangeArrowheads="1"/>
          </p:cNvSpPr>
          <p:nvPr/>
        </p:nvSpPr>
        <p:spPr bwMode="auto">
          <a:xfrm>
            <a:off x="1133897" y="2065165"/>
            <a:ext cx="9366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s-ES_tradnl" altLang="es-ES" sz="4000" b="1" dirty="0">
                <a:solidFill>
                  <a:srgbClr val="FFFFFF"/>
                </a:solidFill>
                <a:effectLst>
                  <a:outerShdw blurRad="38100" dist="38100" dir="2700000" algn="tl">
                    <a:srgbClr val="000000">
                      <a:alpha val="43137"/>
                    </a:srgbClr>
                  </a:outerShdw>
                </a:effectLst>
                <a:latin typeface="Garamond" panose="02020404030301010803" pitchFamily="18" charset="0"/>
              </a:rPr>
              <a:t>1</a:t>
            </a:r>
            <a:endParaRPr lang="es-ES" altLang="es-ES" sz="4000" b="1" dirty="0">
              <a:solidFill>
                <a:srgbClr val="FFFFFF"/>
              </a:solidFill>
              <a:effectLst>
                <a:outerShdw blurRad="38100" dist="38100" dir="2700000" algn="tl">
                  <a:srgbClr val="000000">
                    <a:alpha val="43137"/>
                  </a:srgbClr>
                </a:outerShdw>
              </a:effectLst>
              <a:latin typeface="Garamond" panose="02020404030301010803" pitchFamily="18" charset="0"/>
            </a:endParaRPr>
          </a:p>
        </p:txBody>
      </p:sp>
      <p:grpSp>
        <p:nvGrpSpPr>
          <p:cNvPr id="4" name="Grupo 3"/>
          <p:cNvGrpSpPr/>
          <p:nvPr/>
        </p:nvGrpSpPr>
        <p:grpSpPr>
          <a:xfrm>
            <a:off x="695479" y="3057028"/>
            <a:ext cx="8180387" cy="1282537"/>
            <a:chOff x="627604" y="2227315"/>
            <a:chExt cx="8180387" cy="554188"/>
          </a:xfrm>
        </p:grpSpPr>
        <p:pic>
          <p:nvPicPr>
            <p:cNvPr id="3077" name="5 Rectángulo redondead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04" y="2227315"/>
              <a:ext cx="8180387" cy="51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14"/>
            <p:cNvSpPr txBox="1">
              <a:spLocks noChangeArrowheads="1"/>
            </p:cNvSpPr>
            <p:nvPr/>
          </p:nvSpPr>
          <p:spPr bwMode="auto">
            <a:xfrm>
              <a:off x="1913746" y="2303270"/>
              <a:ext cx="6708775" cy="47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_tradnl" altLang="es-ES" sz="2000" b="1" dirty="0" smtClean="0">
                  <a:solidFill>
                    <a:srgbClr val="FFFFFF"/>
                  </a:solidFill>
                  <a:effectLst>
                    <a:outerShdw blurRad="38100" dist="38100" dir="2700000" algn="tl">
                      <a:srgbClr val="000000">
                        <a:alpha val="43137"/>
                      </a:srgbClr>
                    </a:outerShdw>
                  </a:effectLst>
                  <a:latin typeface="Futura-Normal" pitchFamily="2" charset="0"/>
                </a:rPr>
                <a:t>Estructura de los contratos de custodia del territorio</a:t>
              </a:r>
            </a:p>
            <a:p>
              <a:pPr eaLnBrk="1" hangingPunct="1"/>
              <a:endParaRPr lang="es-ES" altLang="es-ES" sz="2000" b="1" dirty="0">
                <a:solidFill>
                  <a:srgbClr val="FFFFFF"/>
                </a:solidFill>
                <a:effectLst>
                  <a:outerShdw blurRad="38100" dist="38100" dir="2700000" algn="tl">
                    <a:srgbClr val="000000">
                      <a:alpha val="43137"/>
                    </a:srgbClr>
                  </a:outerShdw>
                </a:effectLst>
                <a:latin typeface="Futura-Normal" pitchFamily="2" charset="0"/>
              </a:endParaRPr>
            </a:p>
          </p:txBody>
        </p:sp>
        <p:sp>
          <p:nvSpPr>
            <p:cNvPr id="3080" name="Text Box 18"/>
            <p:cNvSpPr txBox="1">
              <a:spLocks noChangeArrowheads="1"/>
            </p:cNvSpPr>
            <p:nvPr/>
          </p:nvSpPr>
          <p:spPr bwMode="auto">
            <a:xfrm>
              <a:off x="1066021" y="2310411"/>
              <a:ext cx="936625" cy="30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s-ES_tradnl" altLang="es-ES" sz="4000" b="1" dirty="0">
                  <a:solidFill>
                    <a:srgbClr val="FFFFFF"/>
                  </a:solidFill>
                  <a:effectLst>
                    <a:outerShdw blurRad="38100" dist="38100" dir="2700000" algn="tl">
                      <a:srgbClr val="000000">
                        <a:alpha val="43137"/>
                      </a:srgbClr>
                    </a:outerShdw>
                  </a:effectLst>
                  <a:latin typeface="Garamond" panose="02020404030301010803" pitchFamily="18" charset="0"/>
                </a:rPr>
                <a:t>2</a:t>
              </a:r>
              <a:endParaRPr lang="es-ES" altLang="es-ES" sz="4000" b="1" dirty="0">
                <a:solidFill>
                  <a:srgbClr val="FFFFFF"/>
                </a:solidFill>
                <a:effectLst>
                  <a:outerShdw blurRad="38100" dist="38100" dir="2700000" algn="tl">
                    <a:srgbClr val="000000">
                      <a:alpha val="43137"/>
                    </a:srgbClr>
                  </a:outerShdw>
                </a:effectLst>
                <a:latin typeface="Garamond" panose="02020404030301010803" pitchFamily="18" charset="0"/>
              </a:endParaRPr>
            </a:p>
          </p:txBody>
        </p:sp>
      </p:grpSp>
      <p:grpSp>
        <p:nvGrpSpPr>
          <p:cNvPr id="10" name="Grupo 9"/>
          <p:cNvGrpSpPr/>
          <p:nvPr/>
        </p:nvGrpSpPr>
        <p:grpSpPr>
          <a:xfrm>
            <a:off x="695479" y="4366768"/>
            <a:ext cx="8180387" cy="1282537"/>
            <a:chOff x="627604" y="2227315"/>
            <a:chExt cx="8180387" cy="554188"/>
          </a:xfrm>
        </p:grpSpPr>
        <p:pic>
          <p:nvPicPr>
            <p:cNvPr id="11" name="5 Rectángulo redondead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04" y="2227315"/>
              <a:ext cx="8180387" cy="51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4"/>
            <p:cNvSpPr txBox="1">
              <a:spLocks noChangeArrowheads="1"/>
            </p:cNvSpPr>
            <p:nvPr/>
          </p:nvSpPr>
          <p:spPr bwMode="auto">
            <a:xfrm>
              <a:off x="1913746" y="2303270"/>
              <a:ext cx="6708775" cy="47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_tradnl" altLang="es-ES" sz="2000" b="1" dirty="0" smtClean="0">
                  <a:solidFill>
                    <a:srgbClr val="FFFFFF"/>
                  </a:solidFill>
                  <a:effectLst>
                    <a:outerShdw blurRad="38100" dist="38100" dir="2700000" algn="tl">
                      <a:srgbClr val="000000">
                        <a:alpha val="43137"/>
                      </a:srgbClr>
                    </a:outerShdw>
                  </a:effectLst>
                  <a:latin typeface="Futura-Normal" pitchFamily="2" charset="0"/>
                </a:rPr>
                <a:t>Las Administraciones Públicas en la </a:t>
              </a:r>
              <a:r>
                <a:rPr lang="es-ES_tradnl" altLang="es-ES" sz="2000" b="1" dirty="0" err="1" smtClean="0">
                  <a:solidFill>
                    <a:srgbClr val="FFFFFF"/>
                  </a:solidFill>
                  <a:effectLst>
                    <a:outerShdw blurRad="38100" dist="38100" dir="2700000" algn="tl">
                      <a:srgbClr val="000000">
                        <a:alpha val="43137"/>
                      </a:srgbClr>
                    </a:outerShdw>
                  </a:effectLst>
                  <a:latin typeface="Futura-Normal" pitchFamily="2" charset="0"/>
                </a:rPr>
                <a:t>Cdt</a:t>
              </a:r>
              <a:endParaRPr lang="es-ES_tradnl" altLang="es-ES" sz="2000" b="1" dirty="0" smtClean="0">
                <a:solidFill>
                  <a:srgbClr val="FFFFFF"/>
                </a:solidFill>
                <a:effectLst>
                  <a:outerShdw blurRad="38100" dist="38100" dir="2700000" algn="tl">
                    <a:srgbClr val="000000">
                      <a:alpha val="43137"/>
                    </a:srgbClr>
                  </a:outerShdw>
                </a:effectLst>
                <a:latin typeface="Futura-Normal" pitchFamily="2" charset="0"/>
              </a:endParaRPr>
            </a:p>
            <a:p>
              <a:pPr eaLnBrk="1" hangingPunct="1"/>
              <a:endParaRPr lang="es-ES" altLang="es-ES" sz="2000" b="1" dirty="0">
                <a:solidFill>
                  <a:srgbClr val="FFFFFF"/>
                </a:solidFill>
                <a:effectLst>
                  <a:outerShdw blurRad="38100" dist="38100" dir="2700000" algn="tl">
                    <a:srgbClr val="000000">
                      <a:alpha val="43137"/>
                    </a:srgbClr>
                  </a:outerShdw>
                </a:effectLst>
                <a:latin typeface="Futura-Normal" pitchFamily="2" charset="0"/>
              </a:endParaRPr>
            </a:p>
          </p:txBody>
        </p:sp>
        <p:sp>
          <p:nvSpPr>
            <p:cNvPr id="13" name="Text Box 18"/>
            <p:cNvSpPr txBox="1">
              <a:spLocks noChangeArrowheads="1"/>
            </p:cNvSpPr>
            <p:nvPr/>
          </p:nvSpPr>
          <p:spPr bwMode="auto">
            <a:xfrm>
              <a:off x="1066021" y="2310411"/>
              <a:ext cx="936625" cy="30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s-ES_tradnl" altLang="es-ES" sz="4000" b="1" dirty="0" smtClean="0">
                  <a:solidFill>
                    <a:srgbClr val="FFFFFF"/>
                  </a:solidFill>
                  <a:effectLst>
                    <a:outerShdw blurRad="38100" dist="38100" dir="2700000" algn="tl">
                      <a:srgbClr val="000000">
                        <a:alpha val="43137"/>
                      </a:srgbClr>
                    </a:outerShdw>
                  </a:effectLst>
                  <a:latin typeface="Garamond" panose="02020404030301010803" pitchFamily="18" charset="0"/>
                </a:rPr>
                <a:t>3</a:t>
              </a:r>
              <a:endParaRPr lang="es-ES" altLang="es-ES" sz="4000" b="1" dirty="0">
                <a:solidFill>
                  <a:srgbClr val="FFFFFF"/>
                </a:solidFill>
                <a:effectLst>
                  <a:outerShdw blurRad="38100" dist="38100" dir="2700000" algn="tl">
                    <a:srgbClr val="000000">
                      <a:alpha val="43137"/>
                    </a:srgbClr>
                  </a:outerShdw>
                </a:effectLst>
                <a:latin typeface="Garamond" panose="02020404030301010803" pitchFamily="18" charset="0"/>
              </a:endParaRPr>
            </a:p>
          </p:txBody>
        </p:sp>
      </p:grpSp>
    </p:spTree>
    <p:extLst>
      <p:ext uri="{BB962C8B-B14F-4D97-AF65-F5344CB8AC3E}">
        <p14:creationId xmlns:p14="http://schemas.microsoft.com/office/powerpoint/2010/main" val="32234705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098" name="Text Box 5"/>
          <p:cNvSpPr txBox="1">
            <a:spLocks noChangeArrowheads="1"/>
          </p:cNvSpPr>
          <p:nvPr/>
        </p:nvSpPr>
        <p:spPr bwMode="auto">
          <a:xfrm>
            <a:off x="1712384" y="3162187"/>
            <a:ext cx="670877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ES_tradnl" altLang="es-ES" sz="4000" b="1" dirty="0" smtClean="0">
                <a:solidFill>
                  <a:srgbClr val="FFFFFF"/>
                </a:solidFill>
                <a:effectLst>
                  <a:outerShdw blurRad="38100" dist="38100" dir="2700000" algn="tl">
                    <a:srgbClr val="000000">
                      <a:alpha val="43137"/>
                    </a:srgbClr>
                  </a:outerShdw>
                </a:effectLst>
                <a:latin typeface="Gill Sans MT" panose="020B0502020104020203" pitchFamily="34" charset="0"/>
              </a:rPr>
              <a:t>Enmarcando jurídicamente los acuerdos de custodia del territorio</a:t>
            </a:r>
            <a:endParaRPr lang="es-ES" altLang="es-ES" sz="4000" b="1" dirty="0">
              <a:solidFill>
                <a:srgbClr val="FFFFFF"/>
              </a:solidFill>
              <a:effectLst>
                <a:outerShdw blurRad="38100" dist="38100" dir="2700000" algn="tl">
                  <a:srgbClr val="000000">
                    <a:alpha val="43137"/>
                  </a:srgbClr>
                </a:outerShdw>
              </a:effectLst>
              <a:latin typeface="Gill Sans MT" panose="020B0502020104020203" pitchFamily="34" charset="0"/>
            </a:endParaRPr>
          </a:p>
          <a:p>
            <a:pPr eaLnBrk="1" hangingPunct="1">
              <a:defRPr/>
            </a:pPr>
            <a:endParaRPr lang="es-ES" altLang="es-ES" sz="4000" b="1" dirty="0">
              <a:solidFill>
                <a:srgbClr val="FFFFFF"/>
              </a:solidFill>
              <a:effectLst>
                <a:outerShdw blurRad="38100" dist="38100" dir="2700000" algn="tl">
                  <a:srgbClr val="000000">
                    <a:alpha val="43137"/>
                  </a:srgbClr>
                </a:outerShdw>
              </a:effectLst>
              <a:latin typeface="Gill Sans MT" panose="020B0502020104020203" pitchFamily="34" charset="0"/>
            </a:endParaRPr>
          </a:p>
        </p:txBody>
      </p:sp>
      <p:sp>
        <p:nvSpPr>
          <p:cNvPr id="4099" name="Text Box 6"/>
          <p:cNvSpPr txBox="1">
            <a:spLocks noChangeArrowheads="1"/>
          </p:cNvSpPr>
          <p:nvPr/>
        </p:nvSpPr>
        <p:spPr bwMode="auto">
          <a:xfrm>
            <a:off x="775759" y="2562112"/>
            <a:ext cx="9366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ES_tradnl" altLang="es-ES" sz="7200" b="1" dirty="0" smtClean="0">
                <a:solidFill>
                  <a:srgbClr val="FFFFFF"/>
                </a:solidFill>
                <a:effectLst>
                  <a:outerShdw blurRad="38100" dist="38100" dir="2700000" algn="tl">
                    <a:srgbClr val="000000">
                      <a:alpha val="43137"/>
                    </a:srgbClr>
                  </a:outerShdw>
                </a:effectLst>
                <a:latin typeface="Garamond" panose="02020404030301010803" pitchFamily="18" charset="0"/>
              </a:rPr>
              <a:t>1</a:t>
            </a:r>
            <a:endParaRPr lang="es-ES" altLang="es-ES" sz="7200" b="1" dirty="0">
              <a:solidFill>
                <a:srgbClr val="FFFFFF"/>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28568875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a:bodyPr>
          <a:lstStyle/>
          <a:p>
            <a:pPr algn="l" fontAlgn="auto">
              <a:spcAft>
                <a:spcPts val="0"/>
              </a:spcAft>
              <a:defRPr/>
            </a:pPr>
            <a:r>
              <a:rPr lang="es-ES" b="1" dirty="0">
                <a:effectLst>
                  <a:outerShdw blurRad="38100" dist="38100" dir="2700000" algn="tl">
                    <a:srgbClr val="000000">
                      <a:alpha val="43137"/>
                    </a:srgbClr>
                  </a:outerShdw>
                </a:effectLst>
                <a:latin typeface="Futura Bk" panose="020B0502020204020303" pitchFamily="34" charset="0"/>
              </a:rPr>
              <a:t>Tipos de bienes</a:t>
            </a:r>
          </a:p>
        </p:txBody>
      </p:sp>
      <p:graphicFrame>
        <p:nvGraphicFramePr>
          <p:cNvPr id="4" name="3 Diagrama"/>
          <p:cNvGraphicFramePr/>
          <p:nvPr/>
        </p:nvGraphicFramePr>
        <p:xfrm>
          <a:off x="1524000" y="1397000"/>
          <a:ext cx="6096000" cy="4048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340" name="4 CuadroTexto"/>
          <p:cNvSpPr txBox="1">
            <a:spLocks noChangeArrowheads="1"/>
          </p:cNvSpPr>
          <p:nvPr/>
        </p:nvSpPr>
        <p:spPr bwMode="auto">
          <a:xfrm>
            <a:off x="1116013" y="5445125"/>
            <a:ext cx="70913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ES" altLang="es-ES" sz="2800" dirty="0">
                <a:latin typeface="Futura Bk" panose="020B0502020204020303" charset="0"/>
              </a:rPr>
              <a:t>¿Quién es el titular? ¿Quién gestiona? </a:t>
            </a:r>
            <a:endParaRPr lang="es-ES" altLang="es-ES" sz="2800" dirty="0" smtClean="0">
              <a:latin typeface="Futura Bk" panose="020B0502020204020303" charset="0"/>
            </a:endParaRPr>
          </a:p>
          <a:p>
            <a:pPr algn="ctr"/>
            <a:r>
              <a:rPr lang="es-ES" altLang="es-ES" sz="2800" dirty="0" smtClean="0">
                <a:latin typeface="Futura Bk" panose="020B0502020204020303" charset="0"/>
              </a:rPr>
              <a:t>¿</a:t>
            </a:r>
            <a:r>
              <a:rPr lang="es-ES" altLang="es-ES" sz="2800" dirty="0">
                <a:latin typeface="Futura Bk" panose="020B0502020204020303" charset="0"/>
              </a:rPr>
              <a:t>Qué limitaciones hay?</a:t>
            </a:r>
          </a:p>
        </p:txBody>
      </p:sp>
    </p:spTree>
    <p:extLst>
      <p:ext uri="{BB962C8B-B14F-4D97-AF65-F5344CB8AC3E}">
        <p14:creationId xmlns:p14="http://schemas.microsoft.com/office/powerpoint/2010/main" val="377660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1173</TotalTime>
  <Words>1289</Words>
  <Application>Microsoft Office PowerPoint</Application>
  <PresentationFormat>Presentación en pantalla (4:3)</PresentationFormat>
  <Paragraphs>287</Paragraphs>
  <Slides>33</Slides>
  <Notes>1</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33</vt:i4>
      </vt:variant>
    </vt:vector>
  </HeadingPairs>
  <TitlesOfParts>
    <vt:vector size="45" baseType="lpstr">
      <vt:lpstr>Arial</vt:lpstr>
      <vt:lpstr>Futura Bk</vt:lpstr>
      <vt:lpstr>Verdana</vt:lpstr>
      <vt:lpstr>Garamond</vt:lpstr>
      <vt:lpstr>Calibri</vt:lpstr>
      <vt:lpstr>Times New Roman</vt:lpstr>
      <vt:lpstr>Bodoni MT</vt:lpstr>
      <vt:lpstr>Calibri Light</vt:lpstr>
      <vt:lpstr>Futura-Normal</vt:lpstr>
      <vt:lpstr>Lucida Sans</vt:lpstr>
      <vt:lpstr>Gill Sans MT</vt:lpstr>
      <vt:lpstr>Tema de Office</vt:lpstr>
      <vt:lpstr>Elaboración y redacción de acuerdos de custodia del territorio</vt:lpstr>
      <vt:lpstr>¿Por qué es importante tener buenos acuerdos?</vt:lpstr>
      <vt:lpstr>Presupuestos de la iniciativa de Cdt</vt:lpstr>
      <vt:lpstr>Contrato  e instrumento de gestión</vt:lpstr>
      <vt:lpstr>Elaboración y redacción de acuerdos de custodia del territorio</vt:lpstr>
      <vt:lpstr>Elaboración y redacción de acuerdos de custodia del territorio</vt:lpstr>
      <vt:lpstr>Contenidos</vt:lpstr>
      <vt:lpstr>Presentación de PowerPoint</vt:lpstr>
      <vt:lpstr>Tipos de bienes</vt:lpstr>
      <vt:lpstr>Presentación de PowerPoint</vt:lpstr>
      <vt:lpstr>Propiedad</vt:lpstr>
      <vt:lpstr>Contenido del derecho de propiedad</vt:lpstr>
      <vt:lpstr>Presentación de PowerPoint</vt:lpstr>
      <vt:lpstr>Presentación de PowerPoint</vt:lpstr>
      <vt:lpstr>Autonomía de la voluntad</vt:lpstr>
      <vt:lpstr>Presentación de PowerPoint</vt:lpstr>
      <vt:lpstr>Contratos reflexivos</vt:lpstr>
      <vt:lpstr>Caso 1. ¿cuáles son las interrelaciones entre las partes?</vt:lpstr>
      <vt:lpstr>Presentación de PowerPoint</vt:lpstr>
      <vt:lpstr>Caso 2. ¿Cómo mejorar el acuerdo?</vt:lpstr>
      <vt:lpstr>Cláusulas habituales</vt:lpstr>
      <vt:lpstr>Presentación de PowerPoint</vt:lpstr>
      <vt:lpstr>Tipos de bienes</vt:lpstr>
      <vt:lpstr>Presentación de PowerPoint</vt:lpstr>
      <vt:lpstr>Administraciones Públicas y CdT</vt:lpstr>
      <vt:lpstr>Funciones desarrolladas por los poderes públicos en la Custodia del territorio</vt:lpstr>
      <vt:lpstr>Conceptos jurídicos Derecho público (II)</vt:lpstr>
      <vt:lpstr>Conceptos jurídicos Derecho público (II)</vt:lpstr>
      <vt:lpstr>Conceptos jurídicos Derecho público (III)</vt:lpstr>
      <vt:lpstr>Conceptos jurídicos Derecho públicos (II)</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Antonio</dc:creator>
  <cp:lastModifiedBy>ANTONIO</cp:lastModifiedBy>
  <cp:revision>134</cp:revision>
  <cp:lastPrinted>2019-06-20T19:12:07Z</cp:lastPrinted>
  <dcterms:created xsi:type="dcterms:W3CDTF">2016-09-20T08:29:10Z</dcterms:created>
  <dcterms:modified xsi:type="dcterms:W3CDTF">2019-06-21T07:14:02Z</dcterms:modified>
</cp:coreProperties>
</file>